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4" r:id="rId1"/>
  </p:sldMasterIdLst>
  <p:notesMasterIdLst>
    <p:notesMasterId r:id="rId3"/>
  </p:notesMasterIdLst>
  <p:sldIdLst>
    <p:sldId id="256" r:id="rId2"/>
  </p:sldIdLst>
  <p:sldSz cx="6858000" cy="9906000" type="A4"/>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71" autoAdjust="0"/>
    <p:restoredTop sz="94660"/>
  </p:normalViewPr>
  <p:slideViewPr>
    <p:cSldViewPr snapToGrid="0" showGuides="1">
      <p:cViewPr>
        <p:scale>
          <a:sx n="108" d="100"/>
          <a:sy n="108" d="100"/>
        </p:scale>
        <p:origin x="1613" y="29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1277" cy="341246"/>
          </a:xfrm>
          <a:prstGeom prst="rect">
            <a:avLst/>
          </a:prstGeom>
        </p:spPr>
        <p:txBody>
          <a:bodyPr vert="horz" lIns="92108" tIns="46055" rIns="92108" bIns="46055"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2167" y="0"/>
            <a:ext cx="4302874" cy="341246"/>
          </a:xfrm>
          <a:prstGeom prst="rect">
            <a:avLst/>
          </a:prstGeom>
        </p:spPr>
        <p:txBody>
          <a:bodyPr vert="horz" lIns="92108" tIns="46055" rIns="92108" bIns="46055" rtlCol="0"/>
          <a:lstStyle>
            <a:lvl1pPr algn="r">
              <a:defRPr sz="1200"/>
            </a:lvl1pPr>
          </a:lstStyle>
          <a:p>
            <a:fld id="{752064F8-37A2-4B72-B346-14520E6EC7B7}" type="datetimeFigureOut">
              <a:rPr kumimoji="1" lang="ja-JP" altLang="en-US" smtClean="0"/>
              <a:t>2026/6/9</a:t>
            </a:fld>
            <a:endParaRPr kumimoji="1" lang="ja-JP" altLang="en-US"/>
          </a:p>
        </p:txBody>
      </p:sp>
      <p:sp>
        <p:nvSpPr>
          <p:cNvPr id="4" name="スライド イメージ プレースホルダー 3"/>
          <p:cNvSpPr>
            <a:spLocks noGrp="1" noRot="1" noChangeAspect="1"/>
          </p:cNvSpPr>
          <p:nvPr>
            <p:ph type="sldImg" idx="2"/>
          </p:nvPr>
        </p:nvSpPr>
        <p:spPr>
          <a:xfrm>
            <a:off x="4170363" y="849313"/>
            <a:ext cx="1587500" cy="2293937"/>
          </a:xfrm>
          <a:prstGeom prst="rect">
            <a:avLst/>
          </a:prstGeom>
          <a:noFill/>
          <a:ln w="12700">
            <a:solidFill>
              <a:prstClr val="black"/>
            </a:solidFill>
          </a:ln>
        </p:spPr>
        <p:txBody>
          <a:bodyPr vert="horz" lIns="92108" tIns="46055" rIns="92108" bIns="46055" rtlCol="0" anchor="ctr"/>
          <a:lstStyle/>
          <a:p>
            <a:endParaRPr lang="ja-JP" altLang="en-US"/>
          </a:p>
        </p:txBody>
      </p:sp>
      <p:sp>
        <p:nvSpPr>
          <p:cNvPr id="5" name="ノート プレースホルダー 4"/>
          <p:cNvSpPr>
            <a:spLocks noGrp="1"/>
          </p:cNvSpPr>
          <p:nvPr>
            <p:ph type="body" sz="quarter" idx="3"/>
          </p:nvPr>
        </p:nvSpPr>
        <p:spPr>
          <a:xfrm>
            <a:off x="993462" y="3271472"/>
            <a:ext cx="7941310" cy="2677095"/>
          </a:xfrm>
          <a:prstGeom prst="rect">
            <a:avLst/>
          </a:prstGeom>
        </p:spPr>
        <p:txBody>
          <a:bodyPr vert="horz" lIns="92108" tIns="46055" rIns="92108" bIns="4605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56430"/>
            <a:ext cx="4301277" cy="341246"/>
          </a:xfrm>
          <a:prstGeom prst="rect">
            <a:avLst/>
          </a:prstGeom>
        </p:spPr>
        <p:txBody>
          <a:bodyPr vert="horz" lIns="92108" tIns="46055" rIns="92108" bIns="4605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2167" y="6456430"/>
            <a:ext cx="4302874" cy="341246"/>
          </a:xfrm>
          <a:prstGeom prst="rect">
            <a:avLst/>
          </a:prstGeom>
        </p:spPr>
        <p:txBody>
          <a:bodyPr vert="horz" lIns="92108" tIns="46055" rIns="92108" bIns="46055" rtlCol="0" anchor="b"/>
          <a:lstStyle>
            <a:lvl1pPr algn="r">
              <a:defRPr sz="1200"/>
            </a:lvl1pPr>
          </a:lstStyle>
          <a:p>
            <a:fld id="{55D0A8BA-8F17-4AAC-B4D8-FFB0ABD9D004}" type="slidenum">
              <a:rPr kumimoji="1" lang="ja-JP" altLang="en-US" smtClean="0"/>
              <a:t>‹#›</a:t>
            </a:fld>
            <a:endParaRPr kumimoji="1" lang="ja-JP" altLang="en-US"/>
          </a:p>
        </p:txBody>
      </p:sp>
    </p:spTree>
    <p:extLst>
      <p:ext uri="{BB962C8B-B14F-4D97-AF65-F5344CB8AC3E}">
        <p14:creationId xmlns:p14="http://schemas.microsoft.com/office/powerpoint/2010/main" val="26658488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199E39B-9413-44CE-B0DB-BE23351A30E0}" type="datetimeFigureOut">
              <a:rPr kumimoji="1" lang="ja-JP" altLang="en-US" smtClean="0"/>
              <a:t>2026/6/9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68C5556-2826-462C-9A03-4AD7D911F57F}" type="slidenum">
              <a:rPr kumimoji="1" lang="ja-JP" altLang="en-US" smtClean="0"/>
              <a:t>‹#›</a:t>
            </a:fld>
            <a:endParaRPr kumimoji="1" lang="ja-JP" altLang="en-US"/>
          </a:p>
        </p:txBody>
      </p:sp>
    </p:spTree>
    <p:extLst>
      <p:ext uri="{BB962C8B-B14F-4D97-AF65-F5344CB8AC3E}">
        <p14:creationId xmlns:p14="http://schemas.microsoft.com/office/powerpoint/2010/main" val="1511751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199E39B-9413-44CE-B0DB-BE23351A30E0}" type="datetimeFigureOut">
              <a:rPr kumimoji="1" lang="ja-JP" altLang="en-US" smtClean="0"/>
              <a:t>2026/6/9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68C5556-2826-462C-9A03-4AD7D911F57F}" type="slidenum">
              <a:rPr kumimoji="1" lang="ja-JP" altLang="en-US" smtClean="0"/>
              <a:t>‹#›</a:t>
            </a:fld>
            <a:endParaRPr kumimoji="1" lang="ja-JP" altLang="en-US"/>
          </a:p>
        </p:txBody>
      </p:sp>
    </p:spTree>
    <p:extLst>
      <p:ext uri="{BB962C8B-B14F-4D97-AF65-F5344CB8AC3E}">
        <p14:creationId xmlns:p14="http://schemas.microsoft.com/office/powerpoint/2010/main" val="1396334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199E39B-9413-44CE-B0DB-BE23351A30E0}" type="datetimeFigureOut">
              <a:rPr kumimoji="1" lang="ja-JP" altLang="en-US" smtClean="0"/>
              <a:t>2026/6/9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68C5556-2826-462C-9A03-4AD7D911F57F}" type="slidenum">
              <a:rPr kumimoji="1" lang="ja-JP" altLang="en-US" smtClean="0"/>
              <a:t>‹#›</a:t>
            </a:fld>
            <a:endParaRPr kumimoji="1" lang="ja-JP" altLang="en-US"/>
          </a:p>
        </p:txBody>
      </p:sp>
    </p:spTree>
    <p:extLst>
      <p:ext uri="{BB962C8B-B14F-4D97-AF65-F5344CB8AC3E}">
        <p14:creationId xmlns:p14="http://schemas.microsoft.com/office/powerpoint/2010/main" val="1669797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199E39B-9413-44CE-B0DB-BE23351A30E0}" type="datetimeFigureOut">
              <a:rPr kumimoji="1" lang="ja-JP" altLang="en-US" smtClean="0"/>
              <a:t>2026/6/9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68C5556-2826-462C-9A03-4AD7D911F57F}" type="slidenum">
              <a:rPr kumimoji="1" lang="ja-JP" altLang="en-US" smtClean="0"/>
              <a:t>‹#›</a:t>
            </a:fld>
            <a:endParaRPr kumimoji="1" lang="ja-JP" altLang="en-US"/>
          </a:p>
        </p:txBody>
      </p:sp>
    </p:spTree>
    <p:extLst>
      <p:ext uri="{BB962C8B-B14F-4D97-AF65-F5344CB8AC3E}">
        <p14:creationId xmlns:p14="http://schemas.microsoft.com/office/powerpoint/2010/main" val="1979920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199E39B-9413-44CE-B0DB-BE23351A30E0}" type="datetimeFigureOut">
              <a:rPr kumimoji="1" lang="ja-JP" altLang="en-US" smtClean="0"/>
              <a:t>2026/6/9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68C5556-2826-462C-9A03-4AD7D911F57F}" type="slidenum">
              <a:rPr kumimoji="1" lang="ja-JP" altLang="en-US" smtClean="0"/>
              <a:t>‹#›</a:t>
            </a:fld>
            <a:endParaRPr kumimoji="1" lang="ja-JP" altLang="en-US"/>
          </a:p>
        </p:txBody>
      </p:sp>
    </p:spTree>
    <p:extLst>
      <p:ext uri="{BB962C8B-B14F-4D97-AF65-F5344CB8AC3E}">
        <p14:creationId xmlns:p14="http://schemas.microsoft.com/office/powerpoint/2010/main" val="2776524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199E39B-9413-44CE-B0DB-BE23351A30E0}" type="datetimeFigureOut">
              <a:rPr kumimoji="1" lang="ja-JP" altLang="en-US" smtClean="0"/>
              <a:t>2026/6/9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68C5556-2826-462C-9A03-4AD7D911F57F}" type="slidenum">
              <a:rPr kumimoji="1" lang="ja-JP" altLang="en-US" smtClean="0"/>
              <a:t>‹#›</a:t>
            </a:fld>
            <a:endParaRPr kumimoji="1" lang="ja-JP" altLang="en-US"/>
          </a:p>
        </p:txBody>
      </p:sp>
    </p:spTree>
    <p:extLst>
      <p:ext uri="{BB962C8B-B14F-4D97-AF65-F5344CB8AC3E}">
        <p14:creationId xmlns:p14="http://schemas.microsoft.com/office/powerpoint/2010/main" val="3098544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199E39B-9413-44CE-B0DB-BE23351A30E0}" type="datetimeFigureOut">
              <a:rPr kumimoji="1" lang="ja-JP" altLang="en-US" smtClean="0"/>
              <a:t>2026/6/9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68C5556-2826-462C-9A03-4AD7D911F57F}" type="slidenum">
              <a:rPr kumimoji="1" lang="ja-JP" altLang="en-US" smtClean="0"/>
              <a:t>‹#›</a:t>
            </a:fld>
            <a:endParaRPr kumimoji="1" lang="ja-JP" altLang="en-US"/>
          </a:p>
        </p:txBody>
      </p:sp>
    </p:spTree>
    <p:extLst>
      <p:ext uri="{BB962C8B-B14F-4D97-AF65-F5344CB8AC3E}">
        <p14:creationId xmlns:p14="http://schemas.microsoft.com/office/powerpoint/2010/main" val="300225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199E39B-9413-44CE-B0DB-BE23351A30E0}" type="datetimeFigureOut">
              <a:rPr kumimoji="1" lang="ja-JP" altLang="en-US" smtClean="0"/>
              <a:t>2026/6/9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68C5556-2826-462C-9A03-4AD7D911F57F}" type="slidenum">
              <a:rPr kumimoji="1" lang="ja-JP" altLang="en-US" smtClean="0"/>
              <a:t>‹#›</a:t>
            </a:fld>
            <a:endParaRPr kumimoji="1" lang="ja-JP" altLang="en-US"/>
          </a:p>
        </p:txBody>
      </p:sp>
    </p:spTree>
    <p:extLst>
      <p:ext uri="{BB962C8B-B14F-4D97-AF65-F5344CB8AC3E}">
        <p14:creationId xmlns:p14="http://schemas.microsoft.com/office/powerpoint/2010/main" val="3526011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99E39B-9413-44CE-B0DB-BE23351A30E0}" type="datetimeFigureOut">
              <a:rPr kumimoji="1" lang="ja-JP" altLang="en-US" smtClean="0"/>
              <a:t>2026/6/9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68C5556-2826-462C-9A03-4AD7D911F57F}" type="slidenum">
              <a:rPr kumimoji="1" lang="ja-JP" altLang="en-US" smtClean="0"/>
              <a:t>‹#›</a:t>
            </a:fld>
            <a:endParaRPr kumimoji="1" lang="ja-JP" altLang="en-US"/>
          </a:p>
        </p:txBody>
      </p:sp>
    </p:spTree>
    <p:extLst>
      <p:ext uri="{BB962C8B-B14F-4D97-AF65-F5344CB8AC3E}">
        <p14:creationId xmlns:p14="http://schemas.microsoft.com/office/powerpoint/2010/main" val="2927257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199E39B-9413-44CE-B0DB-BE23351A30E0}" type="datetimeFigureOut">
              <a:rPr kumimoji="1" lang="ja-JP" altLang="en-US" smtClean="0"/>
              <a:t>2026/6/9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68C5556-2826-462C-9A03-4AD7D911F57F}" type="slidenum">
              <a:rPr kumimoji="1" lang="ja-JP" altLang="en-US" smtClean="0"/>
              <a:t>‹#›</a:t>
            </a:fld>
            <a:endParaRPr kumimoji="1" lang="ja-JP" altLang="en-US"/>
          </a:p>
        </p:txBody>
      </p:sp>
    </p:spTree>
    <p:extLst>
      <p:ext uri="{BB962C8B-B14F-4D97-AF65-F5344CB8AC3E}">
        <p14:creationId xmlns:p14="http://schemas.microsoft.com/office/powerpoint/2010/main" val="3720844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199E39B-9413-44CE-B0DB-BE23351A30E0}" type="datetimeFigureOut">
              <a:rPr kumimoji="1" lang="ja-JP" altLang="en-US" smtClean="0"/>
              <a:t>2026/6/9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68C5556-2826-462C-9A03-4AD7D911F57F}" type="slidenum">
              <a:rPr kumimoji="1" lang="ja-JP" altLang="en-US" smtClean="0"/>
              <a:t>‹#›</a:t>
            </a:fld>
            <a:endParaRPr kumimoji="1" lang="ja-JP" altLang="en-US"/>
          </a:p>
        </p:txBody>
      </p:sp>
    </p:spTree>
    <p:extLst>
      <p:ext uri="{BB962C8B-B14F-4D97-AF65-F5344CB8AC3E}">
        <p14:creationId xmlns:p14="http://schemas.microsoft.com/office/powerpoint/2010/main" val="3823844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199E39B-9413-44CE-B0DB-BE23351A30E0}" type="datetimeFigureOut">
              <a:rPr kumimoji="1" lang="ja-JP" altLang="en-US" smtClean="0"/>
              <a:t>2026/6/9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68C5556-2826-462C-9A03-4AD7D911F57F}" type="slidenum">
              <a:rPr kumimoji="1" lang="ja-JP" altLang="en-US" smtClean="0"/>
              <a:t>‹#›</a:t>
            </a:fld>
            <a:endParaRPr kumimoji="1" lang="ja-JP" altLang="en-US"/>
          </a:p>
        </p:txBody>
      </p:sp>
    </p:spTree>
    <p:extLst>
      <p:ext uri="{BB962C8B-B14F-4D97-AF65-F5344CB8AC3E}">
        <p14:creationId xmlns:p14="http://schemas.microsoft.com/office/powerpoint/2010/main" val="3349162533"/>
      </p:ext>
    </p:extLst>
  </p:cSld>
  <p:clrMap bg1="lt1" tx1="dk1" bg2="lt2" tx2="dk2" accent1="accent1" accent2="accent2" accent3="accent3" accent4="accent4" accent5="accent5" accent6="accent6" hlink="hlink" folHlink="folHlink"/>
  <p:sldLayoutIdLst>
    <p:sldLayoutId id="2147484055" r:id="rId1"/>
    <p:sldLayoutId id="2147484056" r:id="rId2"/>
    <p:sldLayoutId id="2147484057" r:id="rId3"/>
    <p:sldLayoutId id="2147484058" r:id="rId4"/>
    <p:sldLayoutId id="2147484059" r:id="rId5"/>
    <p:sldLayoutId id="2147484060" r:id="rId6"/>
    <p:sldLayoutId id="2147484061" r:id="rId7"/>
    <p:sldLayoutId id="2147484062" r:id="rId8"/>
    <p:sldLayoutId id="2147484063" r:id="rId9"/>
    <p:sldLayoutId id="2147484064" r:id="rId10"/>
    <p:sldLayoutId id="214748406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80574" y="-346364"/>
            <a:ext cx="6938574" cy="10446328"/>
          </a:xfrm>
          <a:prstGeom prst="rect">
            <a:avLst/>
          </a:prstGeom>
          <a:solidFill>
            <a:schemeClr val="accent5">
              <a:lumMod val="40000"/>
              <a:lumOff val="60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99060" y="94250"/>
            <a:ext cx="6571428" cy="2462213"/>
          </a:xfrm>
          <a:prstGeom prst="rect">
            <a:avLst/>
          </a:prstGeom>
          <a:solidFill>
            <a:schemeClr val="bg1"/>
          </a:solidFill>
          <a:ln w="44450">
            <a:solidFill>
              <a:schemeClr val="accent5">
                <a:lumMod val="75000"/>
              </a:schemeClr>
            </a:solidFill>
          </a:ln>
        </p:spPr>
        <p:txBody>
          <a:bodyPr wrap="square" rtlCol="0">
            <a:spAutoFit/>
          </a:bodyPr>
          <a:lstStyle/>
          <a:p>
            <a:pPr algn="ctr"/>
            <a:r>
              <a:rPr lang="ja-JP" altLang="en-US" sz="2800" b="1" dirty="0">
                <a:latin typeface="+mn-ea"/>
              </a:rPr>
              <a:t>喜多方第二小学校ダム見学</a:t>
            </a:r>
          </a:p>
          <a:p>
            <a:pPr algn="ctr"/>
            <a:endParaRPr lang="en-US" altLang="ja-JP" sz="2800" b="1" dirty="0">
              <a:latin typeface="+mn-ea"/>
            </a:endParaRPr>
          </a:p>
          <a:p>
            <a:r>
              <a:rPr lang="ja-JP" altLang="en-US" sz="1400" b="1" dirty="0">
                <a:latin typeface="+mn-ea"/>
              </a:rPr>
              <a:t> ６月</a:t>
            </a:r>
            <a:r>
              <a:rPr lang="en-US" altLang="ja-JP" sz="1400" b="1" dirty="0">
                <a:latin typeface="+mn-ea"/>
              </a:rPr>
              <a:t>5</a:t>
            </a:r>
            <a:r>
              <a:rPr lang="ja-JP" altLang="en-US" sz="1400" b="1" dirty="0">
                <a:latin typeface="+mn-ea"/>
              </a:rPr>
              <a:t>日（金）喜多方第二小学校の児童の皆さん</a:t>
            </a:r>
            <a:r>
              <a:rPr lang="en-US" altLang="ja-JP" sz="1400" b="1" dirty="0">
                <a:latin typeface="+mn-ea"/>
              </a:rPr>
              <a:t>52</a:t>
            </a:r>
            <a:r>
              <a:rPr lang="ja-JP" altLang="en-US" sz="1400" b="1" dirty="0">
                <a:latin typeface="+mn-ea"/>
              </a:rPr>
              <a:t>名がダム見学に来てくださいました！</a:t>
            </a:r>
          </a:p>
          <a:p>
            <a:r>
              <a:rPr lang="ja-JP" altLang="en-US" sz="1400" dirty="0">
                <a:latin typeface="+mn-ea"/>
              </a:rPr>
              <a:t>　　</a:t>
            </a:r>
            <a:endParaRPr lang="en-US" altLang="ja-JP" sz="1400" dirty="0">
              <a:latin typeface="+mn-ea"/>
            </a:endParaRPr>
          </a:p>
          <a:p>
            <a:r>
              <a:rPr lang="ja-JP" altLang="en-US" sz="1400" dirty="0">
                <a:latin typeface="+mn-ea"/>
              </a:rPr>
              <a:t>　操作室にて、日中ダムの役割や各施設について紹介させていただいた後、</a:t>
            </a:r>
          </a:p>
          <a:p>
            <a:r>
              <a:rPr lang="ja-JP" altLang="en-US" sz="1400" dirty="0">
                <a:latin typeface="+mn-ea"/>
              </a:rPr>
              <a:t>監査廊へと続く階段（４７０段）を上から眺め、その後、堤頂道路を洪水吐</a:t>
            </a:r>
          </a:p>
          <a:p>
            <a:r>
              <a:rPr lang="ja-JP" altLang="en-US" sz="1400" dirty="0">
                <a:latin typeface="+mn-ea"/>
              </a:rPr>
              <a:t>まで歩き 楽しく見学されました。</a:t>
            </a:r>
            <a:r>
              <a:rPr lang="en-US" altLang="ja-JP" sz="1400" dirty="0">
                <a:latin typeface="+mn-ea"/>
              </a:rPr>
              <a:t> </a:t>
            </a:r>
          </a:p>
          <a:p>
            <a:endParaRPr lang="en-US" altLang="ja-JP" sz="1400" dirty="0">
              <a:latin typeface="+mn-ea"/>
            </a:endParaRPr>
          </a:p>
        </p:txBody>
      </p:sp>
      <p:sp>
        <p:nvSpPr>
          <p:cNvPr id="6" name="テキスト ボックス 5"/>
          <p:cNvSpPr txBox="1"/>
          <p:nvPr/>
        </p:nvSpPr>
        <p:spPr>
          <a:xfrm>
            <a:off x="2613816" y="9029768"/>
            <a:ext cx="4056672" cy="804502"/>
          </a:xfrm>
          <a:prstGeom prst="rect">
            <a:avLst/>
          </a:prstGeom>
          <a:solidFill>
            <a:schemeClr val="bg1"/>
          </a:solidFill>
          <a:ln w="38100">
            <a:solidFill>
              <a:schemeClr val="accent5">
                <a:lumMod val="75000"/>
              </a:schemeClr>
            </a:solidFill>
          </a:ln>
        </p:spPr>
        <p:txBody>
          <a:bodyPr wrap="square" rtlCol="0">
            <a:spAutoFit/>
          </a:bodyPr>
          <a:lstStyle/>
          <a:p>
            <a:r>
              <a:rPr kumimoji="1" lang="ja-JP" altLang="en-US" sz="1400" dirty="0">
                <a:latin typeface="+mn-ea"/>
              </a:rPr>
              <a:t>この記事に関するお問合わせ</a:t>
            </a:r>
            <a:endParaRPr kumimoji="1" lang="en-US" altLang="ja-JP" sz="1400" dirty="0">
              <a:latin typeface="+mn-ea"/>
            </a:endParaRPr>
          </a:p>
          <a:p>
            <a:r>
              <a:rPr kumimoji="1" lang="ja-JP" altLang="en-US" sz="1400" dirty="0">
                <a:latin typeface="+mn-ea"/>
              </a:rPr>
              <a:t>大峠・日中総合管理事務所　日中ダム管理所</a:t>
            </a:r>
            <a:endParaRPr kumimoji="1" lang="en-US" altLang="ja-JP" sz="1400" dirty="0">
              <a:latin typeface="+mn-ea"/>
            </a:endParaRPr>
          </a:p>
          <a:p>
            <a:r>
              <a:rPr kumimoji="1" lang="ja-JP" altLang="en-US" sz="1400" dirty="0">
                <a:latin typeface="+mn-ea"/>
              </a:rPr>
              <a:t>　　　　電　話　０２４１－３６－２０１４</a:t>
            </a:r>
            <a:r>
              <a:rPr kumimoji="1" lang="ja-JP" altLang="en-US" dirty="0"/>
              <a:t>　</a:t>
            </a:r>
          </a:p>
        </p:txBody>
      </p:sp>
      <p:sp>
        <p:nvSpPr>
          <p:cNvPr id="7" name="テキスト ボックス 6"/>
          <p:cNvSpPr txBox="1"/>
          <p:nvPr/>
        </p:nvSpPr>
        <p:spPr>
          <a:xfrm>
            <a:off x="34839" y="8467556"/>
            <a:ext cx="6635649" cy="461665"/>
          </a:xfrm>
          <a:prstGeom prst="rect">
            <a:avLst/>
          </a:prstGeom>
          <a:solidFill>
            <a:schemeClr val="bg1"/>
          </a:solidFill>
          <a:ln w="38100">
            <a:solidFill>
              <a:schemeClr val="accent5">
                <a:lumMod val="75000"/>
              </a:schemeClr>
            </a:solidFill>
          </a:ln>
        </p:spPr>
        <p:txBody>
          <a:bodyPr wrap="square" rtlCol="0">
            <a:spAutoFit/>
          </a:bodyPr>
          <a:lstStyle/>
          <a:p>
            <a:r>
              <a:rPr lang="ja-JP" altLang="en-US" sz="1200" dirty="0"/>
              <a:t>日中ダムでは、小学生の社会見学をはじめ、一般の方や近隣温泉の宿泊客など多くの方々のダム見学を受け付けています。興味のある方は、ホームページにて詳細をご確認ください。　</a:t>
            </a:r>
          </a:p>
        </p:txBody>
      </p:sp>
      <p:sp>
        <p:nvSpPr>
          <p:cNvPr id="14" name="テキスト ボックス 13"/>
          <p:cNvSpPr txBox="1"/>
          <p:nvPr/>
        </p:nvSpPr>
        <p:spPr>
          <a:xfrm>
            <a:off x="636993" y="2669447"/>
            <a:ext cx="2132920" cy="276999"/>
          </a:xfrm>
          <a:prstGeom prst="rect">
            <a:avLst/>
          </a:prstGeom>
          <a:solidFill>
            <a:schemeClr val="bg1"/>
          </a:solidFill>
          <a:ln w="38100">
            <a:solidFill>
              <a:schemeClr val="accent5">
                <a:lumMod val="75000"/>
              </a:schemeClr>
            </a:solidFill>
          </a:ln>
        </p:spPr>
        <p:txBody>
          <a:bodyPr wrap="square" rtlCol="0">
            <a:spAutoFit/>
          </a:bodyPr>
          <a:lstStyle/>
          <a:p>
            <a:pPr algn="ctr"/>
            <a:r>
              <a:rPr lang="ja-JP" altLang="en-US" sz="1200" dirty="0"/>
              <a:t>日中ダム概要説明の様子①　</a:t>
            </a:r>
          </a:p>
        </p:txBody>
      </p:sp>
      <p:sp>
        <p:nvSpPr>
          <p:cNvPr id="15" name="テキスト ボックス 14"/>
          <p:cNvSpPr txBox="1"/>
          <p:nvPr/>
        </p:nvSpPr>
        <p:spPr>
          <a:xfrm>
            <a:off x="3626221" y="5541057"/>
            <a:ext cx="2616956" cy="276999"/>
          </a:xfrm>
          <a:prstGeom prst="rect">
            <a:avLst/>
          </a:prstGeom>
          <a:solidFill>
            <a:schemeClr val="bg1"/>
          </a:solidFill>
          <a:ln w="38100">
            <a:solidFill>
              <a:schemeClr val="accent5">
                <a:lumMod val="75000"/>
              </a:schemeClr>
            </a:solidFill>
          </a:ln>
        </p:spPr>
        <p:txBody>
          <a:bodyPr wrap="square" rtlCol="0">
            <a:spAutoFit/>
          </a:bodyPr>
          <a:lstStyle/>
          <a:p>
            <a:pPr algn="ctr"/>
            <a:r>
              <a:rPr lang="ja-JP" altLang="en-US" sz="1200" dirty="0"/>
              <a:t>堤頂道路で説明してる様子　</a:t>
            </a:r>
          </a:p>
        </p:txBody>
      </p:sp>
      <p:sp>
        <p:nvSpPr>
          <p:cNvPr id="16" name="テキスト ボックス 15"/>
          <p:cNvSpPr txBox="1"/>
          <p:nvPr/>
        </p:nvSpPr>
        <p:spPr>
          <a:xfrm>
            <a:off x="3562228" y="2649666"/>
            <a:ext cx="2639150" cy="276999"/>
          </a:xfrm>
          <a:prstGeom prst="rect">
            <a:avLst/>
          </a:prstGeom>
          <a:solidFill>
            <a:schemeClr val="bg1"/>
          </a:solidFill>
          <a:ln w="38100">
            <a:solidFill>
              <a:schemeClr val="accent5">
                <a:lumMod val="75000"/>
              </a:schemeClr>
            </a:solidFill>
          </a:ln>
        </p:spPr>
        <p:txBody>
          <a:bodyPr wrap="square" rtlCol="0">
            <a:spAutoFit/>
          </a:bodyPr>
          <a:lstStyle/>
          <a:p>
            <a:pPr algn="ctr"/>
            <a:r>
              <a:rPr lang="ja-JP" altLang="en-US" sz="1200" dirty="0"/>
              <a:t>日中ダム概要説明の様子②　</a:t>
            </a:r>
          </a:p>
        </p:txBody>
      </p:sp>
      <p:sp>
        <p:nvSpPr>
          <p:cNvPr id="4" name="テキスト ボックス 3">
            <a:extLst>
              <a:ext uri="{FF2B5EF4-FFF2-40B4-BE49-F238E27FC236}">
                <a16:creationId xmlns:a16="http://schemas.microsoft.com/office/drawing/2014/main" id="{3AEF9A96-F348-9248-64E4-6FDC8E6D8B8E}"/>
              </a:ext>
            </a:extLst>
          </p:cNvPr>
          <p:cNvSpPr txBox="1"/>
          <p:nvPr/>
        </p:nvSpPr>
        <p:spPr>
          <a:xfrm>
            <a:off x="341045" y="5568133"/>
            <a:ext cx="2724815" cy="276999"/>
          </a:xfrm>
          <a:prstGeom prst="rect">
            <a:avLst/>
          </a:prstGeom>
          <a:solidFill>
            <a:schemeClr val="bg1"/>
          </a:solidFill>
          <a:ln w="38100">
            <a:solidFill>
              <a:schemeClr val="accent5">
                <a:lumMod val="75000"/>
              </a:schemeClr>
            </a:solidFill>
          </a:ln>
        </p:spPr>
        <p:txBody>
          <a:bodyPr wrap="square" rtlCol="0">
            <a:spAutoFit/>
          </a:bodyPr>
          <a:lstStyle/>
          <a:p>
            <a:pPr algn="ctr"/>
            <a:r>
              <a:rPr lang="ja-JP" altLang="en-US" sz="1200" dirty="0"/>
              <a:t>監査廊入口で説明してる様子　</a:t>
            </a:r>
          </a:p>
        </p:txBody>
      </p:sp>
      <p:pic>
        <p:nvPicPr>
          <p:cNvPr id="12" name="図 11">
            <a:extLst>
              <a:ext uri="{FF2B5EF4-FFF2-40B4-BE49-F238E27FC236}">
                <a16:creationId xmlns:a16="http://schemas.microsoft.com/office/drawing/2014/main" id="{80C6F0F3-EDF5-1C1B-0FD0-9E24A956E7BD}"/>
              </a:ext>
            </a:extLst>
          </p:cNvPr>
          <p:cNvPicPr>
            <a:picLocks noChangeAspect="1"/>
          </p:cNvPicPr>
          <p:nvPr/>
        </p:nvPicPr>
        <p:blipFill>
          <a:blip r:embed="rId2"/>
          <a:stretch>
            <a:fillRect/>
          </a:stretch>
        </p:blipFill>
        <p:spPr>
          <a:xfrm>
            <a:off x="34839" y="3059430"/>
            <a:ext cx="3188293" cy="2191056"/>
          </a:xfrm>
          <a:prstGeom prst="rect">
            <a:avLst/>
          </a:prstGeom>
        </p:spPr>
      </p:pic>
      <p:pic>
        <p:nvPicPr>
          <p:cNvPr id="17" name="図 16">
            <a:extLst>
              <a:ext uri="{FF2B5EF4-FFF2-40B4-BE49-F238E27FC236}">
                <a16:creationId xmlns:a16="http://schemas.microsoft.com/office/drawing/2014/main" id="{7582AA21-073E-79AC-5E78-7135DD596CA5}"/>
              </a:ext>
            </a:extLst>
          </p:cNvPr>
          <p:cNvPicPr>
            <a:picLocks noChangeAspect="1"/>
          </p:cNvPicPr>
          <p:nvPr/>
        </p:nvPicPr>
        <p:blipFill>
          <a:blip r:embed="rId3"/>
          <a:stretch>
            <a:fillRect/>
          </a:stretch>
        </p:blipFill>
        <p:spPr>
          <a:xfrm>
            <a:off x="3344763" y="3059429"/>
            <a:ext cx="3325725" cy="2173255"/>
          </a:xfrm>
          <a:prstGeom prst="rect">
            <a:avLst/>
          </a:prstGeom>
        </p:spPr>
      </p:pic>
      <p:pic>
        <p:nvPicPr>
          <p:cNvPr id="19" name="図 18">
            <a:extLst>
              <a:ext uri="{FF2B5EF4-FFF2-40B4-BE49-F238E27FC236}">
                <a16:creationId xmlns:a16="http://schemas.microsoft.com/office/drawing/2014/main" id="{47125D63-3588-AF21-D9C7-171C0D2BFFE8}"/>
              </a:ext>
            </a:extLst>
          </p:cNvPr>
          <p:cNvPicPr>
            <a:picLocks noChangeAspect="1"/>
          </p:cNvPicPr>
          <p:nvPr/>
        </p:nvPicPr>
        <p:blipFill>
          <a:blip r:embed="rId4"/>
          <a:stretch>
            <a:fillRect/>
          </a:stretch>
        </p:blipFill>
        <p:spPr>
          <a:xfrm>
            <a:off x="34839" y="5958853"/>
            <a:ext cx="3188293" cy="2191056"/>
          </a:xfrm>
          <a:prstGeom prst="rect">
            <a:avLst/>
          </a:prstGeom>
        </p:spPr>
      </p:pic>
      <p:pic>
        <p:nvPicPr>
          <p:cNvPr id="21" name="図 20">
            <a:extLst>
              <a:ext uri="{FF2B5EF4-FFF2-40B4-BE49-F238E27FC236}">
                <a16:creationId xmlns:a16="http://schemas.microsoft.com/office/drawing/2014/main" id="{2661AFF6-37A0-C2D0-F090-D2770129233D}"/>
              </a:ext>
            </a:extLst>
          </p:cNvPr>
          <p:cNvPicPr>
            <a:picLocks noChangeAspect="1"/>
          </p:cNvPicPr>
          <p:nvPr/>
        </p:nvPicPr>
        <p:blipFill>
          <a:blip r:embed="rId5"/>
          <a:stretch>
            <a:fillRect/>
          </a:stretch>
        </p:blipFill>
        <p:spPr>
          <a:xfrm>
            <a:off x="3344763" y="5958853"/>
            <a:ext cx="3325725" cy="2191056"/>
          </a:xfrm>
          <a:prstGeom prst="rect">
            <a:avLst/>
          </a:prstGeom>
        </p:spPr>
      </p:pic>
    </p:spTree>
    <p:extLst>
      <p:ext uri="{BB962C8B-B14F-4D97-AF65-F5344CB8AC3E}">
        <p14:creationId xmlns:p14="http://schemas.microsoft.com/office/powerpoint/2010/main" val="36386224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955</TotalTime>
  <Words>161</Words>
  <Application>Microsoft Office PowerPoint</Application>
  <PresentationFormat>A4 210 x 297 mm</PresentationFormat>
  <Paragraphs>15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渡部 康雄</dc:creator>
  <cp:lastModifiedBy>三橋 幸栄</cp:lastModifiedBy>
  <cp:revision>67</cp:revision>
  <cp:lastPrinted>2026-06-03T04:56:27Z</cp:lastPrinted>
  <dcterms:created xsi:type="dcterms:W3CDTF">2024-08-02T07:07:06Z</dcterms:created>
  <dcterms:modified xsi:type="dcterms:W3CDTF">2026-06-09T05:50:20Z</dcterms:modified>
</cp:coreProperties>
</file>