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8" r:id="rId3"/>
    <p:sldId id="260" r:id="rId4"/>
    <p:sldId id="267" r:id="rId5"/>
    <p:sldId id="268" r:id="rId6"/>
    <p:sldId id="269" r:id="rId7"/>
    <p:sldId id="265" r:id="rId8"/>
    <p:sldId id="271" r:id="rId9"/>
    <p:sldId id="272" r:id="rId10"/>
    <p:sldId id="273" r:id="rId11"/>
    <p:sldId id="274" r:id="rId12"/>
    <p:sldId id="278" r:id="rId13"/>
    <p:sldId id="275" r:id="rId14"/>
    <p:sldId id="276" r:id="rId15"/>
    <p:sldId id="277" r:id="rId16"/>
    <p:sldId id="279" r:id="rId17"/>
    <p:sldId id="280" r:id="rId18"/>
    <p:sldId id="281" r:id="rId19"/>
    <p:sldId id="282" r:id="rId20"/>
    <p:sldId id="283" r:id="rId21"/>
    <p:sldId id="290" r:id="rId22"/>
    <p:sldId id="284" r:id="rId23"/>
    <p:sldId id="285" r:id="rId24"/>
    <p:sldId id="286" r:id="rId25"/>
    <p:sldId id="287" r:id="rId26"/>
    <p:sldId id="288" r:id="rId27"/>
    <p:sldId id="289" r:id="rId28"/>
    <p:sldId id="291" r:id="rId29"/>
    <p:sldId id="292" r:id="rId3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987" autoAdjust="0"/>
  </p:normalViewPr>
  <p:slideViewPr>
    <p:cSldViewPr snapToGrid="0">
      <p:cViewPr varScale="1">
        <p:scale>
          <a:sx n="74" d="100"/>
          <a:sy n="74" d="100"/>
        </p:scale>
        <p:origin x="1042" y="77"/>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90A0CE-BE53-4865-8ED1-FEBF88ADEAB6}" type="datetimeFigureOut">
              <a:rPr kumimoji="1" lang="ja-JP" altLang="en-US" smtClean="0"/>
              <a:t>2026/1/8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FC123E-E66F-4CBC-922E-D248A77A711F}" type="slidenum">
              <a:rPr kumimoji="1" lang="ja-JP" altLang="en-US" smtClean="0"/>
              <a:t>‹#›</a:t>
            </a:fld>
            <a:endParaRPr kumimoji="1" lang="ja-JP" altLang="en-US"/>
          </a:p>
        </p:txBody>
      </p:sp>
    </p:spTree>
    <p:extLst>
      <p:ext uri="{BB962C8B-B14F-4D97-AF65-F5344CB8AC3E}">
        <p14:creationId xmlns:p14="http://schemas.microsoft.com/office/powerpoint/2010/main" val="221857945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病院とケアマネージャーの情報共有が十分でなかったため、病院から自宅などに帰る患者や家族が困った、という事例があります。</a:t>
            </a:r>
          </a:p>
        </p:txBody>
      </p:sp>
      <p:sp>
        <p:nvSpPr>
          <p:cNvPr id="4" name="スライド番号プレースホルダー 3"/>
          <p:cNvSpPr>
            <a:spLocks noGrp="1"/>
          </p:cNvSpPr>
          <p:nvPr>
            <p:ph type="sldNum" sz="quarter" idx="10"/>
          </p:nvPr>
        </p:nvSpPr>
        <p:spPr/>
        <p:txBody>
          <a:bodyPr/>
          <a:lstStyle/>
          <a:p>
            <a:fld id="{B2FC123E-E66F-4CBC-922E-D248A77A711F}" type="slidenum">
              <a:rPr kumimoji="1" lang="ja-JP" altLang="en-US" smtClean="0"/>
              <a:t>1</a:t>
            </a:fld>
            <a:endParaRPr kumimoji="1" lang="ja-JP" altLang="en-US"/>
          </a:p>
        </p:txBody>
      </p:sp>
    </p:spTree>
    <p:extLst>
      <p:ext uri="{BB962C8B-B14F-4D97-AF65-F5344CB8AC3E}">
        <p14:creationId xmlns:p14="http://schemas.microsoft.com/office/powerpoint/2010/main" val="676837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（なし）</a:t>
            </a:r>
          </a:p>
        </p:txBody>
      </p:sp>
      <p:sp>
        <p:nvSpPr>
          <p:cNvPr id="4" name="スライド番号プレースホルダー 3"/>
          <p:cNvSpPr>
            <a:spLocks noGrp="1"/>
          </p:cNvSpPr>
          <p:nvPr>
            <p:ph type="sldNum" sz="quarter" idx="10"/>
          </p:nvPr>
        </p:nvSpPr>
        <p:spPr/>
        <p:txBody>
          <a:bodyPr/>
          <a:lstStyle/>
          <a:p>
            <a:fld id="{B2FC123E-E66F-4CBC-922E-D248A77A711F}" type="slidenum">
              <a:rPr kumimoji="1" lang="ja-JP" altLang="en-US" smtClean="0"/>
              <a:t>10</a:t>
            </a:fld>
            <a:endParaRPr kumimoji="1" lang="ja-JP" altLang="en-US"/>
          </a:p>
        </p:txBody>
      </p:sp>
    </p:spTree>
    <p:extLst>
      <p:ext uri="{BB962C8B-B14F-4D97-AF65-F5344CB8AC3E}">
        <p14:creationId xmlns:p14="http://schemas.microsoft.com/office/powerpoint/2010/main" val="84324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病院は、患者が入院して７日から</a:t>
            </a:r>
            <a:r>
              <a:rPr kumimoji="1" lang="en-US" altLang="ja-JP" dirty="0"/>
              <a:t>10</a:t>
            </a:r>
            <a:r>
              <a:rPr kumimoji="1" lang="ja-JP" altLang="en-US" dirty="0"/>
              <a:t>日程度を目途に、在宅への退院が可能かどうかを判断します。</a:t>
            </a:r>
          </a:p>
        </p:txBody>
      </p:sp>
      <p:sp>
        <p:nvSpPr>
          <p:cNvPr id="4" name="スライド番号プレースホルダー 3"/>
          <p:cNvSpPr>
            <a:spLocks noGrp="1"/>
          </p:cNvSpPr>
          <p:nvPr>
            <p:ph type="sldNum" sz="quarter" idx="10"/>
          </p:nvPr>
        </p:nvSpPr>
        <p:spPr/>
        <p:txBody>
          <a:bodyPr/>
          <a:lstStyle/>
          <a:p>
            <a:fld id="{B2FC123E-E66F-4CBC-922E-D248A77A711F}" type="slidenum">
              <a:rPr kumimoji="1" lang="ja-JP" altLang="en-US" smtClean="0"/>
              <a:t>11</a:t>
            </a:fld>
            <a:endParaRPr kumimoji="1" lang="ja-JP" altLang="en-US"/>
          </a:p>
        </p:txBody>
      </p:sp>
    </p:spTree>
    <p:extLst>
      <p:ext uri="{BB962C8B-B14F-4D97-AF65-F5344CB8AC3E}">
        <p14:creationId xmlns:p14="http://schemas.microsoft.com/office/powerpoint/2010/main" val="3677691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退院可能な場合は、退院の見込をケアマネージャーに連絡します。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B2FC123E-E66F-4CBC-922E-D248A77A711F}" type="slidenum">
              <a:rPr kumimoji="1" lang="ja-JP" altLang="en-US" smtClean="0"/>
              <a:t>12</a:t>
            </a:fld>
            <a:endParaRPr kumimoji="1" lang="ja-JP" altLang="en-US"/>
          </a:p>
        </p:txBody>
      </p:sp>
    </p:spTree>
    <p:extLst>
      <p:ext uri="{BB962C8B-B14F-4D97-AF65-F5344CB8AC3E}">
        <p14:creationId xmlns:p14="http://schemas.microsoft.com/office/powerpoint/2010/main" val="1451019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このとき、可能なかぎり、退院の７日前までに連絡します。　他の病院に転院する場合にも同様に連絡します。</a:t>
            </a:r>
          </a:p>
        </p:txBody>
      </p:sp>
      <p:sp>
        <p:nvSpPr>
          <p:cNvPr id="4" name="スライド番号プレースホルダー 3"/>
          <p:cNvSpPr>
            <a:spLocks noGrp="1"/>
          </p:cNvSpPr>
          <p:nvPr>
            <p:ph type="sldNum" sz="quarter" idx="10"/>
          </p:nvPr>
        </p:nvSpPr>
        <p:spPr/>
        <p:txBody>
          <a:bodyPr/>
          <a:lstStyle/>
          <a:p>
            <a:fld id="{B2FC123E-E66F-4CBC-922E-D248A77A711F}" type="slidenum">
              <a:rPr kumimoji="1" lang="ja-JP" altLang="en-US" smtClean="0"/>
              <a:t>13</a:t>
            </a:fld>
            <a:endParaRPr kumimoji="1" lang="ja-JP" altLang="en-US"/>
          </a:p>
        </p:txBody>
      </p:sp>
    </p:spTree>
    <p:extLst>
      <p:ext uri="{BB962C8B-B14F-4D97-AF65-F5344CB8AC3E}">
        <p14:creationId xmlns:p14="http://schemas.microsoft.com/office/powerpoint/2010/main" val="3834180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病院とケアマネージャーは、相互に協力して退院に向けた調整を実施します。</a:t>
            </a:r>
          </a:p>
        </p:txBody>
      </p:sp>
      <p:sp>
        <p:nvSpPr>
          <p:cNvPr id="4" name="スライド番号プレースホルダー 3"/>
          <p:cNvSpPr>
            <a:spLocks noGrp="1"/>
          </p:cNvSpPr>
          <p:nvPr>
            <p:ph type="sldNum" sz="quarter" idx="10"/>
          </p:nvPr>
        </p:nvSpPr>
        <p:spPr/>
        <p:txBody>
          <a:bodyPr/>
          <a:lstStyle/>
          <a:p>
            <a:fld id="{B2FC123E-E66F-4CBC-922E-D248A77A711F}" type="slidenum">
              <a:rPr kumimoji="1" lang="ja-JP" altLang="en-US" smtClean="0"/>
              <a:t>14</a:t>
            </a:fld>
            <a:endParaRPr kumimoji="1" lang="ja-JP" altLang="en-US"/>
          </a:p>
        </p:txBody>
      </p:sp>
    </p:spTree>
    <p:extLst>
      <p:ext uri="{BB962C8B-B14F-4D97-AF65-F5344CB8AC3E}">
        <p14:creationId xmlns:p14="http://schemas.microsoft.com/office/powerpoint/2010/main" val="3225490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例えば、病院が実施する退院前の家屋調査にケアマネージャーが同行したり、退院前カンファレンスにケアマネージャーやサービス事業者が参加したりといったことが挙げられます。</a:t>
            </a:r>
          </a:p>
        </p:txBody>
      </p:sp>
      <p:sp>
        <p:nvSpPr>
          <p:cNvPr id="4" name="スライド番号プレースホルダー 3"/>
          <p:cNvSpPr>
            <a:spLocks noGrp="1"/>
          </p:cNvSpPr>
          <p:nvPr>
            <p:ph type="sldNum" sz="quarter" idx="10"/>
          </p:nvPr>
        </p:nvSpPr>
        <p:spPr/>
        <p:txBody>
          <a:bodyPr/>
          <a:lstStyle/>
          <a:p>
            <a:fld id="{B2FC123E-E66F-4CBC-922E-D248A77A711F}" type="slidenum">
              <a:rPr kumimoji="1" lang="ja-JP" altLang="en-US" smtClean="0"/>
              <a:t>15</a:t>
            </a:fld>
            <a:endParaRPr kumimoji="1" lang="ja-JP" altLang="en-US"/>
          </a:p>
        </p:txBody>
      </p:sp>
    </p:spTree>
    <p:extLst>
      <p:ext uri="{BB962C8B-B14F-4D97-AF65-F5344CB8AC3E}">
        <p14:creationId xmlns:p14="http://schemas.microsoft.com/office/powerpoint/2010/main" val="2788811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ケアマネージャーは、退院後の在宅生活に向け、ケアプランを作成し、必要なサービスを調整します。</a:t>
            </a:r>
          </a:p>
        </p:txBody>
      </p:sp>
      <p:sp>
        <p:nvSpPr>
          <p:cNvPr id="4" name="スライド番号プレースホルダー 3"/>
          <p:cNvSpPr>
            <a:spLocks noGrp="1"/>
          </p:cNvSpPr>
          <p:nvPr>
            <p:ph type="sldNum" sz="quarter" idx="10"/>
          </p:nvPr>
        </p:nvSpPr>
        <p:spPr/>
        <p:txBody>
          <a:bodyPr/>
          <a:lstStyle/>
          <a:p>
            <a:fld id="{B2FC123E-E66F-4CBC-922E-D248A77A711F}" type="slidenum">
              <a:rPr kumimoji="1" lang="ja-JP" altLang="en-US" smtClean="0"/>
              <a:t>16</a:t>
            </a:fld>
            <a:endParaRPr kumimoji="1" lang="ja-JP" altLang="en-US"/>
          </a:p>
        </p:txBody>
      </p:sp>
    </p:spTree>
    <p:extLst>
      <p:ext uri="{BB962C8B-B14F-4D97-AF65-F5344CB8AC3E}">
        <p14:creationId xmlns:p14="http://schemas.microsoft.com/office/powerpoint/2010/main" val="3194094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退院日が決まりました</a:t>
            </a:r>
          </a:p>
        </p:txBody>
      </p:sp>
      <p:sp>
        <p:nvSpPr>
          <p:cNvPr id="4" name="スライド番号プレースホルダー 3"/>
          <p:cNvSpPr>
            <a:spLocks noGrp="1"/>
          </p:cNvSpPr>
          <p:nvPr>
            <p:ph type="sldNum" sz="quarter" idx="10"/>
          </p:nvPr>
        </p:nvSpPr>
        <p:spPr/>
        <p:txBody>
          <a:bodyPr/>
          <a:lstStyle/>
          <a:p>
            <a:fld id="{B2FC123E-E66F-4CBC-922E-D248A77A711F}" type="slidenum">
              <a:rPr kumimoji="1" lang="ja-JP" altLang="en-US" smtClean="0"/>
              <a:t>17</a:t>
            </a:fld>
            <a:endParaRPr kumimoji="1" lang="ja-JP" altLang="en-US"/>
          </a:p>
        </p:txBody>
      </p:sp>
    </p:spTree>
    <p:extLst>
      <p:ext uri="{BB962C8B-B14F-4D97-AF65-F5344CB8AC3E}">
        <p14:creationId xmlns:p14="http://schemas.microsoft.com/office/powerpoint/2010/main" val="2984176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退院時、病院は、サマリーなどをケアマネージャーに提供して引き継ぎます。</a:t>
            </a:r>
          </a:p>
        </p:txBody>
      </p:sp>
      <p:sp>
        <p:nvSpPr>
          <p:cNvPr id="4" name="スライド番号プレースホルダー 3"/>
          <p:cNvSpPr>
            <a:spLocks noGrp="1"/>
          </p:cNvSpPr>
          <p:nvPr>
            <p:ph type="sldNum" sz="quarter" idx="10"/>
          </p:nvPr>
        </p:nvSpPr>
        <p:spPr/>
        <p:txBody>
          <a:bodyPr/>
          <a:lstStyle/>
          <a:p>
            <a:fld id="{B2FC123E-E66F-4CBC-922E-D248A77A711F}" type="slidenum">
              <a:rPr kumimoji="1" lang="ja-JP" altLang="en-US" smtClean="0"/>
              <a:t>18</a:t>
            </a:fld>
            <a:endParaRPr kumimoji="1" lang="ja-JP" altLang="en-US"/>
          </a:p>
        </p:txBody>
      </p:sp>
    </p:spTree>
    <p:extLst>
      <p:ext uri="{BB962C8B-B14F-4D97-AF65-F5344CB8AC3E}">
        <p14:creationId xmlns:p14="http://schemas.microsoft.com/office/powerpoint/2010/main" val="3783784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ケアマネージャーは、必要に応じてケアプランの写しを病院に提供します。</a:t>
            </a:r>
          </a:p>
        </p:txBody>
      </p:sp>
      <p:sp>
        <p:nvSpPr>
          <p:cNvPr id="4" name="スライド番号プレースホルダー 3"/>
          <p:cNvSpPr>
            <a:spLocks noGrp="1"/>
          </p:cNvSpPr>
          <p:nvPr>
            <p:ph type="sldNum" sz="quarter" idx="10"/>
          </p:nvPr>
        </p:nvSpPr>
        <p:spPr/>
        <p:txBody>
          <a:bodyPr/>
          <a:lstStyle/>
          <a:p>
            <a:fld id="{B2FC123E-E66F-4CBC-922E-D248A77A711F}" type="slidenum">
              <a:rPr kumimoji="1" lang="ja-JP" altLang="en-US" smtClean="0"/>
              <a:t>19</a:t>
            </a:fld>
            <a:endParaRPr kumimoji="1" lang="ja-JP" altLang="en-US"/>
          </a:p>
        </p:txBody>
      </p:sp>
    </p:spTree>
    <p:extLst>
      <p:ext uri="{BB962C8B-B14F-4D97-AF65-F5344CB8AC3E}">
        <p14:creationId xmlns:p14="http://schemas.microsoft.com/office/powerpoint/2010/main" val="2046857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「退院調整ルール」は、要介護・要支援状態の患者が、自宅へ退院する際、施設へ入所する際、ほかの病院に転院する際などに、</a:t>
            </a:r>
            <a:endParaRPr kumimoji="1" lang="en-US" altLang="ja-JP" dirty="0"/>
          </a:p>
          <a:p>
            <a:r>
              <a:rPr kumimoji="1" lang="ja-JP" altLang="en-US" dirty="0"/>
              <a:t>病院からケアマネージャーに着実に引き継ぎを行うための情報共有のルールです。</a:t>
            </a:r>
          </a:p>
          <a:p>
            <a:r>
              <a:rPr kumimoji="1" lang="ja-JP" altLang="en-US" dirty="0"/>
              <a:t>では、ルールがどのように運用されているのか、自宅へ退院するケースを例に見ていきましょう。</a:t>
            </a:r>
          </a:p>
        </p:txBody>
      </p:sp>
      <p:sp>
        <p:nvSpPr>
          <p:cNvPr id="4" name="スライド番号プレースホルダー 3"/>
          <p:cNvSpPr>
            <a:spLocks noGrp="1"/>
          </p:cNvSpPr>
          <p:nvPr>
            <p:ph type="sldNum" sz="quarter" idx="10"/>
          </p:nvPr>
        </p:nvSpPr>
        <p:spPr/>
        <p:txBody>
          <a:bodyPr/>
          <a:lstStyle/>
          <a:p>
            <a:fld id="{B2FC123E-E66F-4CBC-922E-D248A77A711F}" type="slidenum">
              <a:rPr kumimoji="1" lang="ja-JP" altLang="en-US" smtClean="0"/>
              <a:t>2</a:t>
            </a:fld>
            <a:endParaRPr kumimoji="1" lang="ja-JP" altLang="en-US"/>
          </a:p>
        </p:txBody>
      </p:sp>
    </p:spTree>
    <p:extLst>
      <p:ext uri="{BB962C8B-B14F-4D97-AF65-F5344CB8AC3E}">
        <p14:creationId xmlns:p14="http://schemas.microsoft.com/office/powerpoint/2010/main" val="4176776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病院とケアマネージャーが連携して準備したことにより、患者は、家に帰ってすぐ、状態にあった介護サービスを受けることができました。</a:t>
            </a:r>
          </a:p>
        </p:txBody>
      </p:sp>
      <p:sp>
        <p:nvSpPr>
          <p:cNvPr id="4" name="スライド番号プレースホルダー 3"/>
          <p:cNvSpPr>
            <a:spLocks noGrp="1"/>
          </p:cNvSpPr>
          <p:nvPr>
            <p:ph type="sldNum" sz="quarter" idx="10"/>
          </p:nvPr>
        </p:nvSpPr>
        <p:spPr/>
        <p:txBody>
          <a:bodyPr/>
          <a:lstStyle/>
          <a:p>
            <a:fld id="{B2FC123E-E66F-4CBC-922E-D248A77A711F}" type="slidenum">
              <a:rPr kumimoji="1" lang="ja-JP" altLang="en-US" smtClean="0"/>
              <a:t>20</a:t>
            </a:fld>
            <a:endParaRPr kumimoji="1" lang="ja-JP" altLang="en-US"/>
          </a:p>
        </p:txBody>
      </p:sp>
    </p:spTree>
    <p:extLst>
      <p:ext uri="{BB962C8B-B14F-4D97-AF65-F5344CB8AC3E}">
        <p14:creationId xmlns:p14="http://schemas.microsoft.com/office/powerpoint/2010/main" val="3241472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ルールのポイントをおさらいします。病院は入院からおおむね３日以内に入院したことを担当ケアマネージャーに連絡します。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ケアマネージャーは入院を把握したら、おおむね３日以内に入院時情報提供書を病院に提供します。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病院は可能なかぎり、退院日の７日前まで、退院の見込をケアマネージャーに連絡します。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施設入所や転院する場合も同様に、ケアマネージャーに連絡しましょう。</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ケアマネージャーは病院と協力して退院に向けた調整を実施します。</a:t>
            </a:r>
          </a:p>
        </p:txBody>
      </p:sp>
      <p:sp>
        <p:nvSpPr>
          <p:cNvPr id="4" name="スライド番号プレースホルダー 3"/>
          <p:cNvSpPr>
            <a:spLocks noGrp="1"/>
          </p:cNvSpPr>
          <p:nvPr>
            <p:ph type="sldNum" sz="quarter" idx="10"/>
          </p:nvPr>
        </p:nvSpPr>
        <p:spPr/>
        <p:txBody>
          <a:bodyPr/>
          <a:lstStyle/>
          <a:p>
            <a:fld id="{B2FC123E-E66F-4CBC-922E-D248A77A711F}" type="slidenum">
              <a:rPr kumimoji="1" lang="ja-JP" altLang="en-US" smtClean="0"/>
              <a:t>21</a:t>
            </a:fld>
            <a:endParaRPr kumimoji="1" lang="ja-JP" altLang="en-US"/>
          </a:p>
        </p:txBody>
      </p:sp>
    </p:spTree>
    <p:extLst>
      <p:ext uri="{BB962C8B-B14F-4D97-AF65-F5344CB8AC3E}">
        <p14:creationId xmlns:p14="http://schemas.microsoft.com/office/powerpoint/2010/main" val="627890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次に、入院前に介護保険を利用しておらず、ケアマネージャーがいない場合です。</a:t>
            </a:r>
          </a:p>
        </p:txBody>
      </p:sp>
      <p:sp>
        <p:nvSpPr>
          <p:cNvPr id="4" name="スライド番号プレースホルダー 3"/>
          <p:cNvSpPr>
            <a:spLocks noGrp="1"/>
          </p:cNvSpPr>
          <p:nvPr>
            <p:ph type="sldNum" sz="quarter" idx="10"/>
          </p:nvPr>
        </p:nvSpPr>
        <p:spPr/>
        <p:txBody>
          <a:bodyPr/>
          <a:lstStyle/>
          <a:p>
            <a:fld id="{B2FC123E-E66F-4CBC-922E-D248A77A711F}" type="slidenum">
              <a:rPr kumimoji="1" lang="ja-JP" altLang="en-US" smtClean="0"/>
              <a:t>22</a:t>
            </a:fld>
            <a:endParaRPr kumimoji="1" lang="ja-JP" altLang="en-US"/>
          </a:p>
        </p:txBody>
      </p:sp>
    </p:spTree>
    <p:extLst>
      <p:ext uri="{BB962C8B-B14F-4D97-AF65-F5344CB8AC3E}">
        <p14:creationId xmlns:p14="http://schemas.microsoft.com/office/powerpoint/2010/main" val="283351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退院後に介護が必要になる場合には、介護保険を申請して、ケアマネージャーを決めておく必要があります。</a:t>
            </a:r>
          </a:p>
        </p:txBody>
      </p:sp>
      <p:sp>
        <p:nvSpPr>
          <p:cNvPr id="4" name="スライド番号プレースホルダー 3"/>
          <p:cNvSpPr>
            <a:spLocks noGrp="1"/>
          </p:cNvSpPr>
          <p:nvPr>
            <p:ph type="sldNum" sz="quarter" idx="10"/>
          </p:nvPr>
        </p:nvSpPr>
        <p:spPr/>
        <p:txBody>
          <a:bodyPr/>
          <a:lstStyle/>
          <a:p>
            <a:fld id="{B2FC123E-E66F-4CBC-922E-D248A77A711F}" type="slidenum">
              <a:rPr kumimoji="1" lang="ja-JP" altLang="en-US" smtClean="0"/>
              <a:t>23</a:t>
            </a:fld>
            <a:endParaRPr kumimoji="1" lang="ja-JP" altLang="en-US"/>
          </a:p>
        </p:txBody>
      </p:sp>
    </p:spTree>
    <p:extLst>
      <p:ext uri="{BB962C8B-B14F-4D97-AF65-F5344CB8AC3E}">
        <p14:creationId xmlns:p14="http://schemas.microsoft.com/office/powerpoint/2010/main" val="1455384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病院は、患者や家族に介護保険の説明をするなど支援します。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なお、介護認定には</a:t>
            </a:r>
            <a:r>
              <a:rPr kumimoji="1" lang="en-US" altLang="ja-JP" dirty="0"/>
              <a:t>30</a:t>
            </a:r>
            <a:r>
              <a:rPr kumimoji="1" lang="ja-JP" altLang="en-US" dirty="0"/>
              <a:t>日程度かかることに留意しましょう。</a:t>
            </a:r>
          </a:p>
        </p:txBody>
      </p:sp>
      <p:sp>
        <p:nvSpPr>
          <p:cNvPr id="4" name="スライド番号プレースホルダー 3"/>
          <p:cNvSpPr>
            <a:spLocks noGrp="1"/>
          </p:cNvSpPr>
          <p:nvPr>
            <p:ph type="sldNum" sz="quarter" idx="10"/>
          </p:nvPr>
        </p:nvSpPr>
        <p:spPr/>
        <p:txBody>
          <a:bodyPr/>
          <a:lstStyle/>
          <a:p>
            <a:fld id="{B2FC123E-E66F-4CBC-922E-D248A77A711F}" type="slidenum">
              <a:rPr kumimoji="1" lang="ja-JP" altLang="en-US" smtClean="0"/>
              <a:t>24</a:t>
            </a:fld>
            <a:endParaRPr kumimoji="1" lang="ja-JP" altLang="en-US"/>
          </a:p>
        </p:txBody>
      </p:sp>
    </p:spTree>
    <p:extLst>
      <p:ext uri="{BB962C8B-B14F-4D97-AF65-F5344CB8AC3E}">
        <p14:creationId xmlns:p14="http://schemas.microsoft.com/office/powerpoint/2010/main" val="19277487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退院可能な場合、病院は、退院の見込を地域包括支援センターまたは、居宅介護支援事業所に連絡します。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患者の状態が「要介護と」と思われる場合は居宅介護支援事業所へ、「要支援」と思われる場合には地域包括支援センターへ連絡します。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迷ったら、地域包括支援センターへ連絡します。</a:t>
            </a:r>
          </a:p>
        </p:txBody>
      </p:sp>
      <p:sp>
        <p:nvSpPr>
          <p:cNvPr id="4" name="スライド番号プレースホルダー 3"/>
          <p:cNvSpPr>
            <a:spLocks noGrp="1"/>
          </p:cNvSpPr>
          <p:nvPr>
            <p:ph type="sldNum" sz="quarter" idx="10"/>
          </p:nvPr>
        </p:nvSpPr>
        <p:spPr/>
        <p:txBody>
          <a:bodyPr/>
          <a:lstStyle/>
          <a:p>
            <a:fld id="{B2FC123E-E66F-4CBC-922E-D248A77A711F}" type="slidenum">
              <a:rPr kumimoji="1" lang="ja-JP" altLang="en-US" smtClean="0"/>
              <a:t>25</a:t>
            </a:fld>
            <a:endParaRPr kumimoji="1" lang="ja-JP" altLang="en-US"/>
          </a:p>
        </p:txBody>
      </p:sp>
    </p:spTree>
    <p:extLst>
      <p:ext uri="{BB962C8B-B14F-4D97-AF65-F5344CB8AC3E}">
        <p14:creationId xmlns:p14="http://schemas.microsoft.com/office/powerpoint/2010/main" val="3645810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ケアマネージャーが決まったら、病院とケアマネージャーは、相互に協力して退院に向けた調整を実施します。</a:t>
            </a:r>
          </a:p>
          <a:p>
            <a:r>
              <a:rPr kumimoji="1" lang="ja-JP" altLang="en-US" dirty="0"/>
              <a:t>以降の流れは、「入院前にケアマネが決まっている場合」と同様です。</a:t>
            </a:r>
          </a:p>
        </p:txBody>
      </p:sp>
      <p:sp>
        <p:nvSpPr>
          <p:cNvPr id="4" name="スライド番号プレースホルダー 3"/>
          <p:cNvSpPr>
            <a:spLocks noGrp="1"/>
          </p:cNvSpPr>
          <p:nvPr>
            <p:ph type="sldNum" sz="quarter" idx="10"/>
          </p:nvPr>
        </p:nvSpPr>
        <p:spPr/>
        <p:txBody>
          <a:bodyPr/>
          <a:lstStyle/>
          <a:p>
            <a:fld id="{B2FC123E-E66F-4CBC-922E-D248A77A711F}" type="slidenum">
              <a:rPr kumimoji="1" lang="ja-JP" altLang="en-US" smtClean="0"/>
              <a:t>26</a:t>
            </a:fld>
            <a:endParaRPr kumimoji="1" lang="ja-JP" altLang="en-US"/>
          </a:p>
        </p:txBody>
      </p:sp>
    </p:spTree>
    <p:extLst>
      <p:ext uri="{BB962C8B-B14F-4D97-AF65-F5344CB8AC3E}">
        <p14:creationId xmlns:p14="http://schemas.microsoft.com/office/powerpoint/2010/main" val="612246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退院調整ルールは、在宅での生活や療養に困る患者さんや家族をなくすための連携のルールです。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退院調整ルールを活用して、これからもよりよい連携を目指していきましょう。</a:t>
            </a:r>
          </a:p>
        </p:txBody>
      </p:sp>
      <p:sp>
        <p:nvSpPr>
          <p:cNvPr id="4" name="スライド番号プレースホルダー 3"/>
          <p:cNvSpPr>
            <a:spLocks noGrp="1"/>
          </p:cNvSpPr>
          <p:nvPr>
            <p:ph type="sldNum" sz="quarter" idx="10"/>
          </p:nvPr>
        </p:nvSpPr>
        <p:spPr/>
        <p:txBody>
          <a:bodyPr/>
          <a:lstStyle/>
          <a:p>
            <a:fld id="{B2FC123E-E66F-4CBC-922E-D248A77A711F}" type="slidenum">
              <a:rPr kumimoji="1" lang="ja-JP" altLang="en-US" smtClean="0"/>
              <a:t>27</a:t>
            </a:fld>
            <a:endParaRPr kumimoji="1" lang="ja-JP" altLang="en-US"/>
          </a:p>
        </p:txBody>
      </p:sp>
    </p:spTree>
    <p:extLst>
      <p:ext uri="{BB962C8B-B14F-4D97-AF65-F5344CB8AC3E}">
        <p14:creationId xmlns:p14="http://schemas.microsoft.com/office/powerpoint/2010/main" val="3022116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最後にお願いです。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いざという時の入院に備え、「医療保険証」「介護保険証」「お薬手帳」「かかりつけ医の診察券」「担当ケアマネジャーの名刺」などを</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「あんしんセット」として日頃からまとめておくことをおすすめしています。</a:t>
            </a:r>
          </a:p>
          <a:p>
            <a:r>
              <a:rPr kumimoji="1" lang="ja-JP" altLang="en-US" dirty="0"/>
              <a:t>患者さん、利用者さん、住民の方へ、皆様からも周知をお願いいたします。</a:t>
            </a:r>
          </a:p>
        </p:txBody>
      </p:sp>
      <p:sp>
        <p:nvSpPr>
          <p:cNvPr id="4" name="スライド番号プレースホルダー 3"/>
          <p:cNvSpPr>
            <a:spLocks noGrp="1"/>
          </p:cNvSpPr>
          <p:nvPr>
            <p:ph type="sldNum" sz="quarter" idx="10"/>
          </p:nvPr>
        </p:nvSpPr>
        <p:spPr/>
        <p:txBody>
          <a:bodyPr/>
          <a:lstStyle/>
          <a:p>
            <a:fld id="{B2FC123E-E66F-4CBC-922E-D248A77A711F}" type="slidenum">
              <a:rPr kumimoji="1" lang="ja-JP" altLang="en-US" smtClean="0"/>
              <a:t>28</a:t>
            </a:fld>
            <a:endParaRPr kumimoji="1" lang="ja-JP" altLang="en-US"/>
          </a:p>
        </p:txBody>
      </p:sp>
    </p:spTree>
    <p:extLst>
      <p:ext uri="{BB962C8B-B14F-4D97-AF65-F5344CB8AC3E}">
        <p14:creationId xmlns:p14="http://schemas.microsoft.com/office/powerpoint/2010/main" val="9118288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（なし）</a:t>
            </a:r>
          </a:p>
        </p:txBody>
      </p:sp>
      <p:sp>
        <p:nvSpPr>
          <p:cNvPr id="4" name="スライド番号プレースホルダー 3"/>
          <p:cNvSpPr>
            <a:spLocks noGrp="1"/>
          </p:cNvSpPr>
          <p:nvPr>
            <p:ph type="sldNum" sz="quarter" idx="10"/>
          </p:nvPr>
        </p:nvSpPr>
        <p:spPr/>
        <p:txBody>
          <a:bodyPr/>
          <a:lstStyle/>
          <a:p>
            <a:fld id="{B2FC123E-E66F-4CBC-922E-D248A77A711F}" type="slidenum">
              <a:rPr kumimoji="1" lang="ja-JP" altLang="en-US" smtClean="0"/>
              <a:t>29</a:t>
            </a:fld>
            <a:endParaRPr kumimoji="1" lang="ja-JP" altLang="en-US"/>
          </a:p>
        </p:txBody>
      </p:sp>
    </p:spTree>
    <p:extLst>
      <p:ext uri="{BB962C8B-B14F-4D97-AF65-F5344CB8AC3E}">
        <p14:creationId xmlns:p14="http://schemas.microsoft.com/office/powerpoint/2010/main" val="4227378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入院前から介護保険を利用していて、ケアマネージャーが決まっている場合です。</a:t>
            </a:r>
          </a:p>
        </p:txBody>
      </p:sp>
      <p:sp>
        <p:nvSpPr>
          <p:cNvPr id="4" name="スライド番号プレースホルダー 3"/>
          <p:cNvSpPr>
            <a:spLocks noGrp="1"/>
          </p:cNvSpPr>
          <p:nvPr>
            <p:ph type="sldNum" sz="quarter" idx="10"/>
          </p:nvPr>
        </p:nvSpPr>
        <p:spPr/>
        <p:txBody>
          <a:bodyPr/>
          <a:lstStyle/>
          <a:p>
            <a:fld id="{B2FC123E-E66F-4CBC-922E-D248A77A711F}" type="slidenum">
              <a:rPr kumimoji="1" lang="ja-JP" altLang="en-US" smtClean="0"/>
              <a:t>3</a:t>
            </a:fld>
            <a:endParaRPr kumimoji="1" lang="ja-JP" altLang="en-US"/>
          </a:p>
        </p:txBody>
      </p:sp>
    </p:spTree>
    <p:extLst>
      <p:ext uri="{BB962C8B-B14F-4D97-AF65-F5344CB8AC3E}">
        <p14:creationId xmlns:p14="http://schemas.microsoft.com/office/powerpoint/2010/main" val="3679212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病院担当者とケアマネージャーは、お互いすみやかな入院時の連絡に努めます。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「病院がケアマネージャーを把握」「ケアマネージャーが入院を把握」　どちらか早い方が相手に連絡します。</a:t>
            </a:r>
          </a:p>
        </p:txBody>
      </p:sp>
      <p:sp>
        <p:nvSpPr>
          <p:cNvPr id="4" name="スライド番号プレースホルダー 3"/>
          <p:cNvSpPr>
            <a:spLocks noGrp="1"/>
          </p:cNvSpPr>
          <p:nvPr>
            <p:ph type="sldNum" sz="quarter" idx="10"/>
          </p:nvPr>
        </p:nvSpPr>
        <p:spPr/>
        <p:txBody>
          <a:bodyPr/>
          <a:lstStyle/>
          <a:p>
            <a:fld id="{B2FC123E-E66F-4CBC-922E-D248A77A711F}" type="slidenum">
              <a:rPr kumimoji="1" lang="ja-JP" altLang="en-US" smtClean="0"/>
              <a:t>4</a:t>
            </a:fld>
            <a:endParaRPr kumimoji="1" lang="ja-JP" altLang="en-US"/>
          </a:p>
        </p:txBody>
      </p:sp>
    </p:spTree>
    <p:extLst>
      <p:ext uri="{BB962C8B-B14F-4D97-AF65-F5344CB8AC3E}">
        <p14:creationId xmlns:p14="http://schemas.microsoft.com/office/powerpoint/2010/main" val="1969199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病院が先に連絡する場合です。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病院は、患者が介護保険サービスを利用していることを確認したら、おおむね３日以内に、担当のケアマネージャーに入院の連絡を入れます。</a:t>
            </a:r>
          </a:p>
        </p:txBody>
      </p:sp>
      <p:sp>
        <p:nvSpPr>
          <p:cNvPr id="4" name="スライド番号プレースホルダー 3"/>
          <p:cNvSpPr>
            <a:spLocks noGrp="1"/>
          </p:cNvSpPr>
          <p:nvPr>
            <p:ph type="sldNum" sz="quarter" idx="10"/>
          </p:nvPr>
        </p:nvSpPr>
        <p:spPr/>
        <p:txBody>
          <a:bodyPr/>
          <a:lstStyle/>
          <a:p>
            <a:fld id="{B2FC123E-E66F-4CBC-922E-D248A77A711F}" type="slidenum">
              <a:rPr kumimoji="1" lang="ja-JP" altLang="en-US" smtClean="0"/>
              <a:t>5</a:t>
            </a:fld>
            <a:endParaRPr kumimoji="1" lang="ja-JP" altLang="en-US"/>
          </a:p>
        </p:txBody>
      </p:sp>
    </p:spTree>
    <p:extLst>
      <p:ext uri="{BB962C8B-B14F-4D97-AF65-F5344CB8AC3E}">
        <p14:creationId xmlns:p14="http://schemas.microsoft.com/office/powerpoint/2010/main" val="195335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ケアマネージャーは、利用者の入院が分かったら、おおむね３日以内に利用者の情報を病院に提供します。</a:t>
            </a:r>
          </a:p>
        </p:txBody>
      </p:sp>
      <p:sp>
        <p:nvSpPr>
          <p:cNvPr id="4" name="スライド番号プレースホルダー 3"/>
          <p:cNvSpPr>
            <a:spLocks noGrp="1"/>
          </p:cNvSpPr>
          <p:nvPr>
            <p:ph type="sldNum" sz="quarter" idx="10"/>
          </p:nvPr>
        </p:nvSpPr>
        <p:spPr/>
        <p:txBody>
          <a:bodyPr/>
          <a:lstStyle/>
          <a:p>
            <a:fld id="{B2FC123E-E66F-4CBC-922E-D248A77A711F}" type="slidenum">
              <a:rPr kumimoji="1" lang="ja-JP" altLang="en-US" smtClean="0"/>
              <a:t>6</a:t>
            </a:fld>
            <a:endParaRPr kumimoji="1" lang="ja-JP" altLang="en-US"/>
          </a:p>
        </p:txBody>
      </p:sp>
    </p:spTree>
    <p:extLst>
      <p:ext uri="{BB962C8B-B14F-4D97-AF65-F5344CB8AC3E}">
        <p14:creationId xmlns:p14="http://schemas.microsoft.com/office/powerpoint/2010/main" val="622598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情報提供するときには、「情報提供シート」などを活用します。</a:t>
            </a:r>
          </a:p>
        </p:txBody>
      </p:sp>
      <p:sp>
        <p:nvSpPr>
          <p:cNvPr id="4" name="スライド番号プレースホルダー 3"/>
          <p:cNvSpPr>
            <a:spLocks noGrp="1"/>
          </p:cNvSpPr>
          <p:nvPr>
            <p:ph type="sldNum" sz="quarter" idx="10"/>
          </p:nvPr>
        </p:nvSpPr>
        <p:spPr/>
        <p:txBody>
          <a:bodyPr/>
          <a:lstStyle/>
          <a:p>
            <a:fld id="{B2FC123E-E66F-4CBC-922E-D248A77A711F}" type="slidenum">
              <a:rPr kumimoji="1" lang="ja-JP" altLang="en-US" smtClean="0"/>
              <a:t>7</a:t>
            </a:fld>
            <a:endParaRPr kumimoji="1" lang="ja-JP" altLang="en-US"/>
          </a:p>
        </p:txBody>
      </p:sp>
    </p:spTree>
    <p:extLst>
      <p:ext uri="{BB962C8B-B14F-4D97-AF65-F5344CB8AC3E}">
        <p14:creationId xmlns:p14="http://schemas.microsoft.com/office/powerpoint/2010/main" val="3488817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入院中は、病院担当者とケアマネージャーは、お互いに情報共有に努めます。</a:t>
            </a:r>
          </a:p>
        </p:txBody>
      </p:sp>
      <p:sp>
        <p:nvSpPr>
          <p:cNvPr id="4" name="スライド番号プレースホルダー 3"/>
          <p:cNvSpPr>
            <a:spLocks noGrp="1"/>
          </p:cNvSpPr>
          <p:nvPr>
            <p:ph type="sldNum" sz="quarter" idx="10"/>
          </p:nvPr>
        </p:nvSpPr>
        <p:spPr/>
        <p:txBody>
          <a:bodyPr/>
          <a:lstStyle/>
          <a:p>
            <a:fld id="{B2FC123E-E66F-4CBC-922E-D248A77A711F}" type="slidenum">
              <a:rPr kumimoji="1" lang="ja-JP" altLang="en-US" smtClean="0"/>
              <a:t>8</a:t>
            </a:fld>
            <a:endParaRPr kumimoji="1" lang="ja-JP" altLang="en-US"/>
          </a:p>
        </p:txBody>
      </p:sp>
    </p:spTree>
    <p:extLst>
      <p:ext uri="{BB962C8B-B14F-4D97-AF65-F5344CB8AC3E}">
        <p14:creationId xmlns:p14="http://schemas.microsoft.com/office/powerpoint/2010/main" val="3230390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入院中の状況や治療方針などについて、情報共有します。</a:t>
            </a:r>
          </a:p>
        </p:txBody>
      </p:sp>
      <p:sp>
        <p:nvSpPr>
          <p:cNvPr id="4" name="スライド番号プレースホルダー 3"/>
          <p:cNvSpPr>
            <a:spLocks noGrp="1"/>
          </p:cNvSpPr>
          <p:nvPr>
            <p:ph type="sldNum" sz="quarter" idx="10"/>
          </p:nvPr>
        </p:nvSpPr>
        <p:spPr/>
        <p:txBody>
          <a:bodyPr/>
          <a:lstStyle/>
          <a:p>
            <a:fld id="{B2FC123E-E66F-4CBC-922E-D248A77A711F}" type="slidenum">
              <a:rPr kumimoji="1" lang="ja-JP" altLang="en-US" smtClean="0"/>
              <a:t>9</a:t>
            </a:fld>
            <a:endParaRPr kumimoji="1" lang="ja-JP" altLang="en-US"/>
          </a:p>
        </p:txBody>
      </p:sp>
    </p:spTree>
    <p:extLst>
      <p:ext uri="{BB962C8B-B14F-4D97-AF65-F5344CB8AC3E}">
        <p14:creationId xmlns:p14="http://schemas.microsoft.com/office/powerpoint/2010/main" val="2810602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3FC5919-E65E-41A7-A6D7-D5E8DF89633F}" type="datetimeFigureOut">
              <a:rPr kumimoji="1" lang="ja-JP" altLang="en-US" smtClean="0"/>
              <a:t>2026/1/8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116DD2B-B6F3-45B6-8863-7E15C0DBB03A}" type="slidenum">
              <a:rPr kumimoji="1" lang="ja-JP" altLang="en-US" smtClean="0"/>
              <a:t>‹#›</a:t>
            </a:fld>
            <a:endParaRPr kumimoji="1" lang="ja-JP" altLang="en-US"/>
          </a:p>
        </p:txBody>
      </p:sp>
    </p:spTree>
    <p:extLst>
      <p:ext uri="{BB962C8B-B14F-4D97-AF65-F5344CB8AC3E}">
        <p14:creationId xmlns:p14="http://schemas.microsoft.com/office/powerpoint/2010/main" val="2146552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3FC5919-E65E-41A7-A6D7-D5E8DF89633F}" type="datetimeFigureOut">
              <a:rPr kumimoji="1" lang="ja-JP" altLang="en-US" smtClean="0"/>
              <a:t>2026/1/8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116DD2B-B6F3-45B6-8863-7E15C0DBB03A}" type="slidenum">
              <a:rPr kumimoji="1" lang="ja-JP" altLang="en-US" smtClean="0"/>
              <a:t>‹#›</a:t>
            </a:fld>
            <a:endParaRPr kumimoji="1" lang="ja-JP" altLang="en-US"/>
          </a:p>
        </p:txBody>
      </p:sp>
    </p:spTree>
    <p:extLst>
      <p:ext uri="{BB962C8B-B14F-4D97-AF65-F5344CB8AC3E}">
        <p14:creationId xmlns:p14="http://schemas.microsoft.com/office/powerpoint/2010/main" val="2895117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3FC5919-E65E-41A7-A6D7-D5E8DF89633F}" type="datetimeFigureOut">
              <a:rPr kumimoji="1" lang="ja-JP" altLang="en-US" smtClean="0"/>
              <a:t>2026/1/8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116DD2B-B6F3-45B6-8863-7E15C0DBB03A}" type="slidenum">
              <a:rPr kumimoji="1" lang="ja-JP" altLang="en-US" smtClean="0"/>
              <a:t>‹#›</a:t>
            </a:fld>
            <a:endParaRPr kumimoji="1" lang="ja-JP" altLang="en-US"/>
          </a:p>
        </p:txBody>
      </p:sp>
    </p:spTree>
    <p:extLst>
      <p:ext uri="{BB962C8B-B14F-4D97-AF65-F5344CB8AC3E}">
        <p14:creationId xmlns:p14="http://schemas.microsoft.com/office/powerpoint/2010/main" val="436740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3FC5919-E65E-41A7-A6D7-D5E8DF89633F}" type="datetimeFigureOut">
              <a:rPr kumimoji="1" lang="ja-JP" altLang="en-US" smtClean="0"/>
              <a:t>2026/1/8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116DD2B-B6F3-45B6-8863-7E15C0DBB03A}" type="slidenum">
              <a:rPr kumimoji="1" lang="ja-JP" altLang="en-US" smtClean="0"/>
              <a:t>‹#›</a:t>
            </a:fld>
            <a:endParaRPr kumimoji="1" lang="ja-JP" altLang="en-US"/>
          </a:p>
        </p:txBody>
      </p:sp>
    </p:spTree>
    <p:extLst>
      <p:ext uri="{BB962C8B-B14F-4D97-AF65-F5344CB8AC3E}">
        <p14:creationId xmlns:p14="http://schemas.microsoft.com/office/powerpoint/2010/main" val="601144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33FC5919-E65E-41A7-A6D7-D5E8DF89633F}" type="datetimeFigureOut">
              <a:rPr kumimoji="1" lang="ja-JP" altLang="en-US" smtClean="0"/>
              <a:t>2026/1/8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116DD2B-B6F3-45B6-8863-7E15C0DBB03A}" type="slidenum">
              <a:rPr kumimoji="1" lang="ja-JP" altLang="en-US" smtClean="0"/>
              <a:t>‹#›</a:t>
            </a:fld>
            <a:endParaRPr kumimoji="1" lang="ja-JP" altLang="en-US"/>
          </a:p>
        </p:txBody>
      </p:sp>
    </p:spTree>
    <p:extLst>
      <p:ext uri="{BB962C8B-B14F-4D97-AF65-F5344CB8AC3E}">
        <p14:creationId xmlns:p14="http://schemas.microsoft.com/office/powerpoint/2010/main" val="4109273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33FC5919-E65E-41A7-A6D7-D5E8DF89633F}" type="datetimeFigureOut">
              <a:rPr kumimoji="1" lang="ja-JP" altLang="en-US" smtClean="0"/>
              <a:t>2026/1/8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116DD2B-B6F3-45B6-8863-7E15C0DBB03A}" type="slidenum">
              <a:rPr kumimoji="1" lang="ja-JP" altLang="en-US" smtClean="0"/>
              <a:t>‹#›</a:t>
            </a:fld>
            <a:endParaRPr kumimoji="1" lang="ja-JP" altLang="en-US"/>
          </a:p>
        </p:txBody>
      </p:sp>
    </p:spTree>
    <p:extLst>
      <p:ext uri="{BB962C8B-B14F-4D97-AF65-F5344CB8AC3E}">
        <p14:creationId xmlns:p14="http://schemas.microsoft.com/office/powerpoint/2010/main" val="358301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3FC5919-E65E-41A7-A6D7-D5E8DF89633F}" type="datetimeFigureOut">
              <a:rPr kumimoji="1" lang="ja-JP" altLang="en-US" smtClean="0"/>
              <a:t>2026/1/8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116DD2B-B6F3-45B6-8863-7E15C0DBB03A}" type="slidenum">
              <a:rPr kumimoji="1" lang="ja-JP" altLang="en-US" smtClean="0"/>
              <a:t>‹#›</a:t>
            </a:fld>
            <a:endParaRPr kumimoji="1" lang="ja-JP" altLang="en-US"/>
          </a:p>
        </p:txBody>
      </p:sp>
    </p:spTree>
    <p:extLst>
      <p:ext uri="{BB962C8B-B14F-4D97-AF65-F5344CB8AC3E}">
        <p14:creationId xmlns:p14="http://schemas.microsoft.com/office/powerpoint/2010/main" val="1885331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3FC5919-E65E-41A7-A6D7-D5E8DF89633F}" type="datetimeFigureOut">
              <a:rPr kumimoji="1" lang="ja-JP" altLang="en-US" smtClean="0"/>
              <a:t>2026/1/8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116DD2B-B6F3-45B6-8863-7E15C0DBB03A}" type="slidenum">
              <a:rPr kumimoji="1" lang="ja-JP" altLang="en-US" smtClean="0"/>
              <a:t>‹#›</a:t>
            </a:fld>
            <a:endParaRPr kumimoji="1" lang="ja-JP" altLang="en-US"/>
          </a:p>
        </p:txBody>
      </p:sp>
    </p:spTree>
    <p:extLst>
      <p:ext uri="{BB962C8B-B14F-4D97-AF65-F5344CB8AC3E}">
        <p14:creationId xmlns:p14="http://schemas.microsoft.com/office/powerpoint/2010/main" val="290940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3FC5919-E65E-41A7-A6D7-D5E8DF89633F}" type="datetimeFigureOut">
              <a:rPr kumimoji="1" lang="ja-JP" altLang="en-US" smtClean="0"/>
              <a:t>2026/1/8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116DD2B-B6F3-45B6-8863-7E15C0DBB03A}" type="slidenum">
              <a:rPr kumimoji="1" lang="ja-JP" altLang="en-US" smtClean="0"/>
              <a:t>‹#›</a:t>
            </a:fld>
            <a:endParaRPr kumimoji="1" lang="ja-JP" altLang="en-US"/>
          </a:p>
        </p:txBody>
      </p:sp>
    </p:spTree>
    <p:extLst>
      <p:ext uri="{BB962C8B-B14F-4D97-AF65-F5344CB8AC3E}">
        <p14:creationId xmlns:p14="http://schemas.microsoft.com/office/powerpoint/2010/main" val="3195725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3FC5919-E65E-41A7-A6D7-D5E8DF89633F}" type="datetimeFigureOut">
              <a:rPr kumimoji="1" lang="ja-JP" altLang="en-US" smtClean="0"/>
              <a:t>2026/1/8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116DD2B-B6F3-45B6-8863-7E15C0DBB03A}" type="slidenum">
              <a:rPr kumimoji="1" lang="ja-JP" altLang="en-US" smtClean="0"/>
              <a:t>‹#›</a:t>
            </a:fld>
            <a:endParaRPr kumimoji="1" lang="ja-JP" altLang="en-US"/>
          </a:p>
        </p:txBody>
      </p:sp>
    </p:spTree>
    <p:extLst>
      <p:ext uri="{BB962C8B-B14F-4D97-AF65-F5344CB8AC3E}">
        <p14:creationId xmlns:p14="http://schemas.microsoft.com/office/powerpoint/2010/main" val="1816858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3FC5919-E65E-41A7-A6D7-D5E8DF89633F}" type="datetimeFigureOut">
              <a:rPr kumimoji="1" lang="ja-JP" altLang="en-US" smtClean="0"/>
              <a:t>2026/1/8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116DD2B-B6F3-45B6-8863-7E15C0DBB03A}" type="slidenum">
              <a:rPr kumimoji="1" lang="ja-JP" altLang="en-US" smtClean="0"/>
              <a:t>‹#›</a:t>
            </a:fld>
            <a:endParaRPr kumimoji="1" lang="ja-JP" altLang="en-US"/>
          </a:p>
        </p:txBody>
      </p:sp>
    </p:spTree>
    <p:extLst>
      <p:ext uri="{BB962C8B-B14F-4D97-AF65-F5344CB8AC3E}">
        <p14:creationId xmlns:p14="http://schemas.microsoft.com/office/powerpoint/2010/main" val="508695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FC5919-E65E-41A7-A6D7-D5E8DF89633F}" type="datetimeFigureOut">
              <a:rPr kumimoji="1" lang="ja-JP" altLang="en-US" smtClean="0"/>
              <a:t>2026/1/8</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16DD2B-B6F3-45B6-8863-7E15C0DBB03A}" type="slidenum">
              <a:rPr kumimoji="1" lang="ja-JP" altLang="en-US" smtClean="0"/>
              <a:t>‹#›</a:t>
            </a:fld>
            <a:endParaRPr kumimoji="1" lang="ja-JP" altLang="en-US"/>
          </a:p>
        </p:txBody>
      </p:sp>
    </p:spTree>
    <p:extLst>
      <p:ext uri="{BB962C8B-B14F-4D97-AF65-F5344CB8AC3E}">
        <p14:creationId xmlns:p14="http://schemas.microsoft.com/office/powerpoint/2010/main" val="2674413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2.xml"/><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3.m4a"/><Relationship Id="rId7" Type="http://schemas.openxmlformats.org/officeDocument/2006/relationships/image" Target="../media/image3.png"/><Relationship Id="rId2" Type="http://schemas.microsoft.com/office/2007/relationships/media" Target="../media/media13.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13.xml"/><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16.xml"/><Relationship Id="rId9"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7.xml"/><Relationship Id="rId9"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8.m4a"/><Relationship Id="rId7" Type="http://schemas.openxmlformats.org/officeDocument/2006/relationships/image" Target="../media/image3.png"/><Relationship Id="rId2" Type="http://schemas.microsoft.com/office/2007/relationships/media" Target="../media/media18.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18.xml"/><Relationship Id="rId10"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9.xml"/><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21.m4a"/><Relationship Id="rId7" Type="http://schemas.openxmlformats.org/officeDocument/2006/relationships/image" Target="../media/image15.png"/><Relationship Id="rId2" Type="http://schemas.microsoft.com/office/2007/relationships/media" Target="../media/media21.m4a"/><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notesSlide" Target="../notesSlides/notesSlide21.xml"/><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1.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notesSlide" Target="../notesSlides/notesSlide27.xml"/><Relationship Id="rId9" Type="http://schemas.openxmlformats.org/officeDocument/2006/relationships/image" Target="../media/image20.png"/></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28.xml"/><Relationship Id="rId9"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5.m4a"/><Relationship Id="rId7" Type="http://schemas.openxmlformats.org/officeDocument/2006/relationships/image" Target="../media/image3.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6.m4a"/><Relationship Id="rId7" Type="http://schemas.openxmlformats.org/officeDocument/2006/relationships/image" Target="../media/image3.pn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6.xml"/><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7.m4a"/><Relationship Id="rId7" Type="http://schemas.openxmlformats.org/officeDocument/2006/relationships/image" Target="../media/image3.png"/><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7.xml"/><Relationship Id="rId10"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ja-JP" altLang="en-US" dirty="0">
                <a:latin typeface="UD デジタル 教科書体 NP-R" panose="02020400000000000000" pitchFamily="18" charset="-128"/>
                <a:ea typeface="UD デジタル 教科書体 NP-R" panose="02020400000000000000" pitchFamily="18" charset="-128"/>
              </a:rPr>
              <a:t>福島県県北医療圏</a:t>
            </a:r>
            <a:r>
              <a:rPr kumimoji="1" lang="en-US" altLang="ja-JP" dirty="0">
                <a:latin typeface="UD デジタル 教科書体 NP-R" panose="02020400000000000000" pitchFamily="18" charset="-128"/>
                <a:ea typeface="UD デジタル 教科書体 NP-R" panose="02020400000000000000" pitchFamily="18" charset="-128"/>
              </a:rPr>
              <a:t/>
            </a:r>
            <a:br>
              <a:rPr kumimoji="1" lang="en-US" altLang="ja-JP" dirty="0">
                <a:latin typeface="UD デジタル 教科書体 NP-R" panose="02020400000000000000" pitchFamily="18" charset="-128"/>
                <a:ea typeface="UD デジタル 教科書体 NP-R" panose="02020400000000000000" pitchFamily="18" charset="-128"/>
              </a:rPr>
            </a:br>
            <a:r>
              <a:rPr kumimoji="1" lang="ja-JP" altLang="en-US" dirty="0">
                <a:latin typeface="UD デジタル 教科書体 NP-R" panose="02020400000000000000" pitchFamily="18" charset="-128"/>
                <a:ea typeface="UD デジタル 教科書体 NP-R" panose="02020400000000000000" pitchFamily="18" charset="-128"/>
              </a:rPr>
              <a:t>退院調整ルール</a:t>
            </a:r>
          </a:p>
        </p:txBody>
      </p:sp>
      <p:sp>
        <p:nvSpPr>
          <p:cNvPr id="3" name="サブタイトル 2"/>
          <p:cNvSpPr>
            <a:spLocks noGrp="1"/>
          </p:cNvSpPr>
          <p:nvPr>
            <p:ph type="subTitle" idx="1"/>
          </p:nvPr>
        </p:nvSpPr>
        <p:spPr/>
        <p:txBody>
          <a:bodyPr>
            <a:normAutofit/>
          </a:bodyPr>
          <a:lstStyle/>
          <a:p>
            <a:endParaRPr kumimoji="1" lang="en-US" altLang="ja-JP" sz="2800" dirty="0">
              <a:latin typeface="UD デジタル 教科書体 NP-R" panose="02020400000000000000" pitchFamily="18" charset="-128"/>
              <a:ea typeface="UD デジタル 教科書体 NP-R" panose="02020400000000000000" pitchFamily="18" charset="-128"/>
            </a:endParaRPr>
          </a:p>
          <a:p>
            <a:r>
              <a:rPr kumimoji="1" lang="ja-JP" altLang="en-US" sz="2800" dirty="0">
                <a:latin typeface="UD デジタル 教科書体 NP-R" panose="02020400000000000000" pitchFamily="18" charset="-128"/>
                <a:ea typeface="UD デジタル 教科書体 NP-R" panose="02020400000000000000" pitchFamily="18" charset="-128"/>
              </a:rPr>
              <a:t>～病院と地域における切れ目のない連携をめざして～</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09195283"/>
      </p:ext>
    </p:extLst>
  </p:cSld>
  <p:clrMapOvr>
    <a:masterClrMapping/>
  </p:clrMapOvr>
  <mc:AlternateContent xmlns:mc="http://schemas.openxmlformats.org/markup-compatibility/2006">
    <mc:Choice xmlns:p14="http://schemas.microsoft.com/office/powerpoint/2010/main" Requires="p14">
      <p:transition spd="slow" p14:dur="2000" advTm="12079"/>
    </mc:Choice>
    <mc:Fallback>
      <p:transition spd="slow" advTm="12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5400" dirty="0">
                <a:latin typeface="UD デジタル 教科書体 NP-R" panose="02020400000000000000" pitchFamily="18" charset="-128"/>
                <a:ea typeface="UD デジタル 教科書体 NP-R" panose="02020400000000000000" pitchFamily="18" charset="-128"/>
              </a:rPr>
              <a:t>入院中の連携</a:t>
            </a:r>
          </a:p>
        </p:txBody>
      </p:sp>
      <p:grpSp>
        <p:nvGrpSpPr>
          <p:cNvPr id="5" name="グループ化 4"/>
          <p:cNvGrpSpPr/>
          <p:nvPr/>
        </p:nvGrpSpPr>
        <p:grpSpPr>
          <a:xfrm>
            <a:off x="4528254" y="1687723"/>
            <a:ext cx="3729378" cy="1906621"/>
            <a:chOff x="4528254" y="1687723"/>
            <a:chExt cx="3729378" cy="1906621"/>
          </a:xfrm>
        </p:grpSpPr>
        <p:sp>
          <p:nvSpPr>
            <p:cNvPr id="3" name="円形吹き出し 2"/>
            <p:cNvSpPr/>
            <p:nvPr/>
          </p:nvSpPr>
          <p:spPr>
            <a:xfrm rot="364188">
              <a:off x="6120991" y="2402442"/>
              <a:ext cx="661481" cy="507763"/>
            </a:xfrm>
            <a:prstGeom prst="wedgeEllipseCallout">
              <a:avLst>
                <a:gd name="adj1" fmla="val -381911"/>
                <a:gd name="adj2" fmla="val 303863"/>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4528254" y="1687723"/>
              <a:ext cx="3729378" cy="1906621"/>
            </a:xfrm>
            <a:prstGeom prst="roundRect">
              <a:avLst>
                <a:gd name="adj" fmla="val 9014"/>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tx1"/>
                  </a:solidFill>
                </a:rPr>
                <a:t>入院後の経過を家族に説明する日程が決まりました</a:t>
              </a:r>
              <a:endParaRPr kumimoji="1" lang="ja-JP" altLang="en-US" sz="3200" b="1" dirty="0">
                <a:solidFill>
                  <a:schemeClr val="tx1"/>
                </a:solidFill>
              </a:endParaRPr>
            </a:p>
          </p:txBody>
        </p:sp>
      </p:grpSp>
      <p:sp>
        <p:nvSpPr>
          <p:cNvPr id="6" name="正方形/長方形 5"/>
          <p:cNvSpPr/>
          <p:nvPr/>
        </p:nvSpPr>
        <p:spPr>
          <a:xfrm>
            <a:off x="1755806"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rgbClr val="002060"/>
                </a:solidFill>
              </a:rPr>
              <a:t>病院</a:t>
            </a:r>
          </a:p>
        </p:txBody>
      </p:sp>
      <p:sp>
        <p:nvSpPr>
          <p:cNvPr id="9" name="正方形/長方形 8"/>
          <p:cNvSpPr/>
          <p:nvPr/>
        </p:nvSpPr>
        <p:spPr>
          <a:xfrm>
            <a:off x="9013541"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rgbClr val="002060"/>
                </a:solidFill>
              </a:rPr>
              <a:t>ケアマネ</a:t>
            </a:r>
            <a:endParaRPr kumimoji="1" lang="ja-JP" altLang="en-US" sz="3600" b="1" dirty="0">
              <a:solidFill>
                <a:srgbClr val="002060"/>
              </a:solidFill>
            </a:endParaRPr>
          </a:p>
        </p:txBody>
      </p:sp>
      <p:pic>
        <p:nvPicPr>
          <p:cNvPr id="10" name="図 9"/>
          <p:cNvPicPr>
            <a:picLocks noChangeAspect="1"/>
          </p:cNvPicPr>
          <p:nvPr/>
        </p:nvPicPr>
        <p:blipFill>
          <a:blip r:embed="rId5"/>
          <a:stretch>
            <a:fillRect/>
          </a:stretch>
        </p:blipFill>
        <p:spPr>
          <a:xfrm>
            <a:off x="2560722" y="3131711"/>
            <a:ext cx="1211623" cy="3657231"/>
          </a:xfrm>
          <a:prstGeom prst="rect">
            <a:avLst/>
          </a:prstGeom>
        </p:spPr>
      </p:pic>
      <p:pic>
        <p:nvPicPr>
          <p:cNvPr id="7" name="コンテンツ プレースホルダー 6"/>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838200" y="2943755"/>
            <a:ext cx="1555021" cy="1840261"/>
          </a:xfrm>
        </p:spPr>
      </p:pic>
      <p:pic>
        <p:nvPicPr>
          <p:cNvPr id="12" name="図 11"/>
          <p:cNvPicPr>
            <a:picLocks noChangeAspect="1"/>
          </p:cNvPicPr>
          <p:nvPr/>
        </p:nvPicPr>
        <p:blipFill>
          <a:blip r:embed="rId7"/>
          <a:stretch>
            <a:fillRect/>
          </a:stretch>
        </p:blipFill>
        <p:spPr>
          <a:xfrm>
            <a:off x="9308640" y="3131711"/>
            <a:ext cx="1265971" cy="3532835"/>
          </a:xfrm>
          <a:prstGeom prst="rect">
            <a:avLst/>
          </a:prstGeom>
        </p:spPr>
      </p:pic>
      <p:grpSp>
        <p:nvGrpSpPr>
          <p:cNvPr id="13" name="グループ化 12"/>
          <p:cNvGrpSpPr/>
          <p:nvPr/>
        </p:nvGrpSpPr>
        <p:grpSpPr>
          <a:xfrm>
            <a:off x="4528254" y="4398760"/>
            <a:ext cx="3729378" cy="1906621"/>
            <a:chOff x="4528254" y="1687723"/>
            <a:chExt cx="3729378" cy="1906621"/>
          </a:xfrm>
          <a:solidFill>
            <a:schemeClr val="accent6">
              <a:lumMod val="20000"/>
              <a:lumOff val="80000"/>
            </a:schemeClr>
          </a:solidFill>
        </p:grpSpPr>
        <p:sp>
          <p:nvSpPr>
            <p:cNvPr id="14" name="円形吹き出し 13"/>
            <p:cNvSpPr/>
            <p:nvPr/>
          </p:nvSpPr>
          <p:spPr>
            <a:xfrm rot="364188">
              <a:off x="6120988" y="2674582"/>
              <a:ext cx="661481" cy="507763"/>
            </a:xfrm>
            <a:prstGeom prst="wedgeEllipseCallout">
              <a:avLst>
                <a:gd name="adj1" fmla="val 388004"/>
                <a:gd name="adj2" fmla="val -3513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4528254" y="1687723"/>
              <a:ext cx="3729378" cy="1906621"/>
            </a:xfrm>
            <a:prstGeom prst="roundRect">
              <a:avLst>
                <a:gd name="adj" fmla="val 90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tx1"/>
                  </a:solidFill>
                </a:rPr>
                <a:t>私も同席させてください</a:t>
              </a:r>
              <a:endParaRPr kumimoji="1" lang="en-US" altLang="ja-JP" sz="3600" b="1" dirty="0">
                <a:solidFill>
                  <a:schemeClr val="tx1"/>
                </a:solidFill>
              </a:endParaRPr>
            </a:p>
          </p:txBody>
        </p:sp>
      </p:gr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85760644"/>
      </p:ext>
    </p:extLst>
  </p:cSld>
  <p:clrMapOvr>
    <a:masterClrMapping/>
  </p:clrMapOvr>
  <mc:AlternateContent xmlns:mc="http://schemas.openxmlformats.org/markup-compatibility/2006">
    <mc:Choice xmlns:p14="http://schemas.microsoft.com/office/powerpoint/2010/main" Requires="p14">
      <p:transition spd="slow" p14:dur="2000" advTm="2808"/>
    </mc:Choice>
    <mc:Fallback>
      <p:transition spd="slow" advTm="2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5400" dirty="0">
                <a:latin typeface="UD デジタル 教科書体 NP-R" panose="02020400000000000000" pitchFamily="18" charset="-128"/>
                <a:ea typeface="UD デジタル 教科書体 NP-R" panose="02020400000000000000" pitchFamily="18" charset="-128"/>
              </a:rPr>
              <a:t>退院の見込</a:t>
            </a:r>
            <a:endParaRPr kumimoji="1" lang="ja-JP" altLang="en-US" sz="5400" dirty="0">
              <a:latin typeface="UD デジタル 教科書体 NP-R" panose="02020400000000000000" pitchFamily="18" charset="-128"/>
              <a:ea typeface="UD デジタル 教科書体 NP-R" panose="02020400000000000000" pitchFamily="18" charset="-128"/>
            </a:endParaRPr>
          </a:p>
        </p:txBody>
      </p:sp>
      <p:sp>
        <p:nvSpPr>
          <p:cNvPr id="6" name="正方形/長方形 5"/>
          <p:cNvSpPr/>
          <p:nvPr/>
        </p:nvSpPr>
        <p:spPr>
          <a:xfrm>
            <a:off x="1755806"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rgbClr val="002060"/>
                </a:solidFill>
              </a:rPr>
              <a:t>病院</a:t>
            </a:r>
          </a:p>
        </p:txBody>
      </p:sp>
      <p:pic>
        <p:nvPicPr>
          <p:cNvPr id="10" name="図 9"/>
          <p:cNvPicPr>
            <a:picLocks noChangeAspect="1"/>
          </p:cNvPicPr>
          <p:nvPr/>
        </p:nvPicPr>
        <p:blipFill>
          <a:blip r:embed="rId5"/>
          <a:stretch>
            <a:fillRect/>
          </a:stretch>
        </p:blipFill>
        <p:spPr>
          <a:xfrm>
            <a:off x="2560722" y="3131711"/>
            <a:ext cx="1211623" cy="3657231"/>
          </a:xfrm>
          <a:prstGeom prst="rect">
            <a:avLst/>
          </a:prstGeom>
        </p:spPr>
      </p:pic>
      <p:pic>
        <p:nvPicPr>
          <p:cNvPr id="7" name="コンテンツ プレースホルダー 6"/>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838200" y="2943755"/>
            <a:ext cx="1555021" cy="1840261"/>
          </a:xfrm>
        </p:spPr>
      </p:pic>
      <p:grpSp>
        <p:nvGrpSpPr>
          <p:cNvPr id="4" name="グループ化 3"/>
          <p:cNvGrpSpPr/>
          <p:nvPr/>
        </p:nvGrpSpPr>
        <p:grpSpPr>
          <a:xfrm>
            <a:off x="4619788" y="835269"/>
            <a:ext cx="6993047" cy="5125916"/>
            <a:chOff x="4619788" y="835269"/>
            <a:chExt cx="6993047" cy="5125916"/>
          </a:xfrm>
        </p:grpSpPr>
        <p:sp>
          <p:nvSpPr>
            <p:cNvPr id="21" name="雲形吹き出し 20"/>
            <p:cNvSpPr/>
            <p:nvPr/>
          </p:nvSpPr>
          <p:spPr>
            <a:xfrm>
              <a:off x="4619788" y="3131710"/>
              <a:ext cx="1218304" cy="780848"/>
            </a:xfrm>
            <a:prstGeom prst="cloudCallout">
              <a:avLst>
                <a:gd name="adj1" fmla="val -130637"/>
                <a:gd name="adj2" fmla="val 9671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p:cNvSpPr/>
            <p:nvPr/>
          </p:nvSpPr>
          <p:spPr>
            <a:xfrm>
              <a:off x="4619788" y="835269"/>
              <a:ext cx="6993047" cy="51259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p:cNvPicPr>
              <a:picLocks noChangeAspect="1"/>
            </p:cNvPicPr>
            <p:nvPr/>
          </p:nvPicPr>
          <p:blipFill>
            <a:blip r:embed="rId7"/>
            <a:stretch>
              <a:fillRect/>
            </a:stretch>
          </p:blipFill>
          <p:spPr>
            <a:xfrm>
              <a:off x="8227320" y="1708690"/>
              <a:ext cx="2451153" cy="2846041"/>
            </a:xfrm>
            <a:prstGeom prst="rect">
              <a:avLst/>
            </a:prstGeom>
          </p:spPr>
        </p:pic>
        <p:sp>
          <p:nvSpPr>
            <p:cNvPr id="18" name="角丸四角形 17"/>
            <p:cNvSpPr/>
            <p:nvPr/>
          </p:nvSpPr>
          <p:spPr>
            <a:xfrm>
              <a:off x="5037992" y="2365131"/>
              <a:ext cx="3189328" cy="2207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tx1"/>
                  </a:solidFill>
                </a:rPr>
                <a:t>在宅への退院は可能かな？</a:t>
              </a:r>
            </a:p>
          </p:txBody>
        </p:sp>
      </p:gr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34962159"/>
      </p:ext>
    </p:extLst>
  </p:cSld>
  <p:clrMapOvr>
    <a:masterClrMapping/>
  </p:clrMapOvr>
  <mc:AlternateContent xmlns:mc="http://schemas.openxmlformats.org/markup-compatibility/2006">
    <mc:Choice xmlns:p14="http://schemas.microsoft.com/office/powerpoint/2010/main" Requires="p14">
      <p:transition spd="slow" p14:dur="2000" advTm="10642"/>
    </mc:Choice>
    <mc:Fallback>
      <p:transition spd="slow" advTm="10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雲形吹き出し 20"/>
          <p:cNvSpPr/>
          <p:nvPr/>
        </p:nvSpPr>
        <p:spPr>
          <a:xfrm>
            <a:off x="4619788" y="3131710"/>
            <a:ext cx="1218304" cy="780848"/>
          </a:xfrm>
          <a:prstGeom prst="cloudCallout">
            <a:avLst>
              <a:gd name="adj1" fmla="val -130637"/>
              <a:gd name="adj2" fmla="val 9671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a:bodyPr>
          <a:lstStyle/>
          <a:p>
            <a:r>
              <a:rPr lang="ja-JP" altLang="en-US" sz="5400" dirty="0">
                <a:latin typeface="UD デジタル 教科書体 NP-R" panose="02020400000000000000" pitchFamily="18" charset="-128"/>
                <a:ea typeface="UD デジタル 教科書体 NP-R" panose="02020400000000000000" pitchFamily="18" charset="-128"/>
              </a:rPr>
              <a:t>退院の見込</a:t>
            </a:r>
            <a:endParaRPr kumimoji="1" lang="ja-JP" altLang="en-US" sz="5400" dirty="0">
              <a:latin typeface="UD デジタル 教科書体 NP-R" panose="02020400000000000000" pitchFamily="18" charset="-128"/>
              <a:ea typeface="UD デジタル 教科書体 NP-R" panose="02020400000000000000" pitchFamily="18" charset="-128"/>
            </a:endParaRPr>
          </a:p>
        </p:txBody>
      </p:sp>
      <p:sp>
        <p:nvSpPr>
          <p:cNvPr id="6" name="正方形/長方形 5"/>
          <p:cNvSpPr/>
          <p:nvPr/>
        </p:nvSpPr>
        <p:spPr>
          <a:xfrm>
            <a:off x="1755806"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rgbClr val="002060"/>
                </a:solidFill>
              </a:rPr>
              <a:t>病院</a:t>
            </a:r>
          </a:p>
        </p:txBody>
      </p:sp>
      <p:pic>
        <p:nvPicPr>
          <p:cNvPr id="10" name="図 9"/>
          <p:cNvPicPr>
            <a:picLocks noChangeAspect="1"/>
          </p:cNvPicPr>
          <p:nvPr/>
        </p:nvPicPr>
        <p:blipFill>
          <a:blip r:embed="rId5"/>
          <a:stretch>
            <a:fillRect/>
          </a:stretch>
        </p:blipFill>
        <p:spPr>
          <a:xfrm>
            <a:off x="2560722" y="3131711"/>
            <a:ext cx="1211623" cy="3657231"/>
          </a:xfrm>
          <a:prstGeom prst="rect">
            <a:avLst/>
          </a:prstGeom>
        </p:spPr>
      </p:pic>
      <p:pic>
        <p:nvPicPr>
          <p:cNvPr id="7" name="コンテンツ プレースホルダー 6"/>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838200" y="2943755"/>
            <a:ext cx="1555021" cy="1840261"/>
          </a:xfrm>
        </p:spPr>
      </p:pic>
      <p:sp>
        <p:nvSpPr>
          <p:cNvPr id="16" name="楕円 15"/>
          <p:cNvSpPr/>
          <p:nvPr/>
        </p:nvSpPr>
        <p:spPr>
          <a:xfrm>
            <a:off x="4619788" y="835269"/>
            <a:ext cx="6993047" cy="51259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p:cNvPicPr>
            <a:picLocks noChangeAspect="1"/>
          </p:cNvPicPr>
          <p:nvPr/>
        </p:nvPicPr>
        <p:blipFill>
          <a:blip r:embed="rId7"/>
          <a:stretch>
            <a:fillRect/>
          </a:stretch>
        </p:blipFill>
        <p:spPr>
          <a:xfrm>
            <a:off x="8227320" y="1708690"/>
            <a:ext cx="2451153" cy="2846041"/>
          </a:xfrm>
          <a:prstGeom prst="rect">
            <a:avLst/>
          </a:prstGeom>
        </p:spPr>
      </p:pic>
      <p:sp>
        <p:nvSpPr>
          <p:cNvPr id="18" name="角丸四角形 17"/>
          <p:cNvSpPr/>
          <p:nvPr/>
        </p:nvSpPr>
        <p:spPr>
          <a:xfrm>
            <a:off x="5037992" y="2365131"/>
            <a:ext cx="3189328" cy="2207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tx1"/>
                </a:solidFill>
              </a:rPr>
              <a:t>在宅への退院可能</a:t>
            </a:r>
          </a:p>
        </p:txBody>
      </p:sp>
      <p:pic>
        <p:nvPicPr>
          <p:cNvPr id="3" name="図 2"/>
          <p:cNvPicPr>
            <a:picLocks noChangeAspect="1"/>
          </p:cNvPicPr>
          <p:nvPr/>
        </p:nvPicPr>
        <p:blipFill>
          <a:blip r:embed="rId8"/>
          <a:stretch>
            <a:fillRect/>
          </a:stretch>
        </p:blipFill>
        <p:spPr>
          <a:xfrm>
            <a:off x="8227320" y="1674122"/>
            <a:ext cx="2466658" cy="2864043"/>
          </a:xfrm>
          <a:prstGeom prst="rect">
            <a:avLst/>
          </a:prstGeom>
        </p:spPr>
      </p:pic>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02479727"/>
      </p:ext>
    </p:extLst>
  </p:cSld>
  <p:clrMapOvr>
    <a:masterClrMapping/>
  </p:clrMapOvr>
  <mc:AlternateContent xmlns:mc="http://schemas.openxmlformats.org/markup-compatibility/2006">
    <mc:Choice xmlns:p14="http://schemas.microsoft.com/office/powerpoint/2010/main" Requires="p14">
      <p:transition spd="slow" p14:dur="2000" advTm="6982"/>
    </mc:Choice>
    <mc:Fallback>
      <p:transition spd="slow" advTm="6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5400" dirty="0">
                <a:latin typeface="UD デジタル 教科書体 NP-R" panose="02020400000000000000" pitchFamily="18" charset="-128"/>
                <a:ea typeface="UD デジタル 教科書体 NP-R" panose="02020400000000000000" pitchFamily="18" charset="-128"/>
              </a:rPr>
              <a:t>退院の見込</a:t>
            </a:r>
            <a:endParaRPr kumimoji="1" lang="ja-JP" altLang="en-US" sz="5400" dirty="0">
              <a:latin typeface="UD デジタル 教科書体 NP-R" panose="02020400000000000000" pitchFamily="18" charset="-128"/>
              <a:ea typeface="UD デジタル 教科書体 NP-R" panose="02020400000000000000" pitchFamily="18" charset="-128"/>
            </a:endParaRPr>
          </a:p>
        </p:txBody>
      </p:sp>
      <p:grpSp>
        <p:nvGrpSpPr>
          <p:cNvPr id="5" name="グループ化 4"/>
          <p:cNvGrpSpPr/>
          <p:nvPr/>
        </p:nvGrpSpPr>
        <p:grpSpPr>
          <a:xfrm>
            <a:off x="4528254" y="1687723"/>
            <a:ext cx="3729378" cy="1906621"/>
            <a:chOff x="4528254" y="1687723"/>
            <a:chExt cx="3729378" cy="1906621"/>
          </a:xfrm>
        </p:grpSpPr>
        <p:sp>
          <p:nvSpPr>
            <p:cNvPr id="3" name="円形吹き出し 2"/>
            <p:cNvSpPr/>
            <p:nvPr/>
          </p:nvSpPr>
          <p:spPr>
            <a:xfrm rot="364188">
              <a:off x="6120991" y="2402442"/>
              <a:ext cx="661481" cy="507763"/>
            </a:xfrm>
            <a:prstGeom prst="wedgeEllipseCallout">
              <a:avLst>
                <a:gd name="adj1" fmla="val -381911"/>
                <a:gd name="adj2" fmla="val 303863"/>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4528254" y="1687723"/>
              <a:ext cx="3729378" cy="1906621"/>
            </a:xfrm>
            <a:prstGeom prst="roundRect">
              <a:avLst>
                <a:gd name="adj" fmla="val 9014"/>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tx1"/>
                  </a:solidFill>
                </a:rPr>
                <a:t>近いうちに退院できそうです</a:t>
              </a:r>
              <a:endParaRPr kumimoji="1" lang="ja-JP" altLang="en-US" sz="3600" b="1" dirty="0">
                <a:solidFill>
                  <a:schemeClr val="tx1"/>
                </a:solidFill>
              </a:endParaRPr>
            </a:p>
          </p:txBody>
        </p:sp>
      </p:grpSp>
      <p:sp>
        <p:nvSpPr>
          <p:cNvPr id="6" name="正方形/長方形 5"/>
          <p:cNvSpPr/>
          <p:nvPr/>
        </p:nvSpPr>
        <p:spPr>
          <a:xfrm>
            <a:off x="1755806"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rgbClr val="002060"/>
                </a:solidFill>
              </a:rPr>
              <a:t>病院</a:t>
            </a:r>
          </a:p>
        </p:txBody>
      </p:sp>
      <p:sp>
        <p:nvSpPr>
          <p:cNvPr id="9" name="正方形/長方形 8"/>
          <p:cNvSpPr/>
          <p:nvPr/>
        </p:nvSpPr>
        <p:spPr>
          <a:xfrm>
            <a:off x="9013541"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rgbClr val="002060"/>
                </a:solidFill>
              </a:rPr>
              <a:t>ケアマネ</a:t>
            </a:r>
            <a:endParaRPr kumimoji="1" lang="ja-JP" altLang="en-US" sz="3600" b="1" dirty="0">
              <a:solidFill>
                <a:srgbClr val="002060"/>
              </a:solidFill>
            </a:endParaRPr>
          </a:p>
        </p:txBody>
      </p:sp>
      <p:pic>
        <p:nvPicPr>
          <p:cNvPr id="10" name="図 9"/>
          <p:cNvPicPr>
            <a:picLocks noChangeAspect="1"/>
          </p:cNvPicPr>
          <p:nvPr/>
        </p:nvPicPr>
        <p:blipFill>
          <a:blip r:embed="rId6"/>
          <a:stretch>
            <a:fillRect/>
          </a:stretch>
        </p:blipFill>
        <p:spPr>
          <a:xfrm>
            <a:off x="2560722" y="3131711"/>
            <a:ext cx="1211623" cy="3657231"/>
          </a:xfrm>
          <a:prstGeom prst="rect">
            <a:avLst/>
          </a:prstGeom>
        </p:spPr>
      </p:pic>
      <p:pic>
        <p:nvPicPr>
          <p:cNvPr id="7" name="コンテンツ プレースホルダー 6"/>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838200" y="2943755"/>
            <a:ext cx="1555021" cy="1840261"/>
          </a:xfrm>
        </p:spPr>
      </p:pic>
      <p:pic>
        <p:nvPicPr>
          <p:cNvPr id="12" name="図 11"/>
          <p:cNvPicPr>
            <a:picLocks noChangeAspect="1"/>
          </p:cNvPicPr>
          <p:nvPr/>
        </p:nvPicPr>
        <p:blipFill>
          <a:blip r:embed="rId8"/>
          <a:stretch>
            <a:fillRect/>
          </a:stretch>
        </p:blipFill>
        <p:spPr>
          <a:xfrm>
            <a:off x="9308640" y="3131711"/>
            <a:ext cx="1265971" cy="3532835"/>
          </a:xfrm>
          <a:prstGeom prst="rect">
            <a:avLst/>
          </a:prstGeom>
        </p:spPr>
      </p:pic>
      <p:sp>
        <p:nvSpPr>
          <p:cNvPr id="11" name="角丸四角形 10"/>
          <p:cNvSpPr/>
          <p:nvPr/>
        </p:nvSpPr>
        <p:spPr>
          <a:xfrm>
            <a:off x="4629689" y="492136"/>
            <a:ext cx="4472747" cy="856485"/>
          </a:xfrm>
          <a:prstGeom prst="roundRect">
            <a:avLst>
              <a:gd name="adj" fmla="val 901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rgbClr val="FF0000"/>
                </a:solidFill>
              </a:rPr>
              <a:t>退院の７日前まで</a:t>
            </a:r>
            <a:endParaRPr kumimoji="1" lang="ja-JP" altLang="en-US" sz="3600" b="1" dirty="0">
              <a:solidFill>
                <a:srgbClr val="FF0000"/>
              </a:solidFill>
            </a:endParaRPr>
          </a:p>
        </p:txBody>
      </p:sp>
      <p:pic>
        <p:nvPicPr>
          <p:cNvPr id="8" name="オーディオ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139619321"/>
      </p:ext>
    </p:extLst>
  </p:cSld>
  <p:clrMapOvr>
    <a:masterClrMapping/>
  </p:clrMapOvr>
  <mc:AlternateContent xmlns:mc="http://schemas.openxmlformats.org/markup-compatibility/2006">
    <mc:Choice xmlns:p14="http://schemas.microsoft.com/office/powerpoint/2010/main" Requires="p14">
      <p:transition spd="slow" p14:dur="2000" advTm="12696"/>
    </mc:Choice>
    <mc:Fallback>
      <p:transition spd="slow" advTm="12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5400" dirty="0">
                <a:latin typeface="UD デジタル 教科書体 NP-R" panose="02020400000000000000" pitchFamily="18" charset="-128"/>
                <a:ea typeface="UD デジタル 教科書体 NP-R" panose="02020400000000000000" pitchFamily="18" charset="-128"/>
              </a:rPr>
              <a:t>退院調整</a:t>
            </a:r>
            <a:endParaRPr kumimoji="1" lang="ja-JP" altLang="en-US" sz="5400" dirty="0">
              <a:latin typeface="UD デジタル 教科書体 NP-R" panose="02020400000000000000" pitchFamily="18" charset="-128"/>
              <a:ea typeface="UD デジタル 教科書体 NP-R" panose="02020400000000000000" pitchFamily="18" charset="-128"/>
            </a:endParaRPr>
          </a:p>
        </p:txBody>
      </p:sp>
      <p:grpSp>
        <p:nvGrpSpPr>
          <p:cNvPr id="5" name="グループ化 4"/>
          <p:cNvGrpSpPr/>
          <p:nvPr/>
        </p:nvGrpSpPr>
        <p:grpSpPr>
          <a:xfrm>
            <a:off x="4528254" y="1687723"/>
            <a:ext cx="3729378" cy="1906621"/>
            <a:chOff x="4528254" y="1687723"/>
            <a:chExt cx="3729378" cy="1906621"/>
          </a:xfrm>
          <a:solidFill>
            <a:schemeClr val="accent6">
              <a:lumMod val="20000"/>
              <a:lumOff val="80000"/>
            </a:schemeClr>
          </a:solidFill>
        </p:grpSpPr>
        <p:sp>
          <p:nvSpPr>
            <p:cNvPr id="3" name="円形吹き出し 2"/>
            <p:cNvSpPr/>
            <p:nvPr/>
          </p:nvSpPr>
          <p:spPr>
            <a:xfrm rot="364188">
              <a:off x="6120991" y="2402442"/>
              <a:ext cx="661481" cy="507763"/>
            </a:xfrm>
            <a:prstGeom prst="wedgeEllipseCallout">
              <a:avLst>
                <a:gd name="adj1" fmla="val 413521"/>
                <a:gd name="adj2" fmla="val 14143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4528254" y="1687723"/>
              <a:ext cx="3729378" cy="1906621"/>
            </a:xfrm>
            <a:prstGeom prst="roundRect">
              <a:avLst>
                <a:gd name="adj" fmla="val 90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tx1"/>
                  </a:solidFill>
                </a:rPr>
                <a:t>退院調整を</a:t>
              </a:r>
              <a:endParaRPr kumimoji="1" lang="en-US" altLang="ja-JP" sz="3600" b="1" dirty="0">
                <a:solidFill>
                  <a:schemeClr val="tx1"/>
                </a:solidFill>
              </a:endParaRPr>
            </a:p>
            <a:p>
              <a:pPr algn="ctr"/>
              <a:r>
                <a:rPr lang="ja-JP" altLang="en-US" sz="3600" b="1" dirty="0">
                  <a:solidFill>
                    <a:schemeClr val="tx1"/>
                  </a:solidFill>
                </a:rPr>
                <a:t>始めます</a:t>
              </a:r>
              <a:endParaRPr kumimoji="1" lang="ja-JP" altLang="en-US" sz="3600" b="1" dirty="0">
                <a:solidFill>
                  <a:schemeClr val="tx1"/>
                </a:solidFill>
              </a:endParaRPr>
            </a:p>
          </p:txBody>
        </p:sp>
      </p:grpSp>
      <p:sp>
        <p:nvSpPr>
          <p:cNvPr id="6" name="正方形/長方形 5"/>
          <p:cNvSpPr/>
          <p:nvPr/>
        </p:nvSpPr>
        <p:spPr>
          <a:xfrm>
            <a:off x="1755806"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rgbClr val="002060"/>
                </a:solidFill>
              </a:rPr>
              <a:t>病院</a:t>
            </a:r>
          </a:p>
        </p:txBody>
      </p:sp>
      <p:sp>
        <p:nvSpPr>
          <p:cNvPr id="9" name="正方形/長方形 8"/>
          <p:cNvSpPr/>
          <p:nvPr/>
        </p:nvSpPr>
        <p:spPr>
          <a:xfrm>
            <a:off x="9013541"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rgbClr val="002060"/>
                </a:solidFill>
              </a:rPr>
              <a:t>ケアマネ</a:t>
            </a:r>
            <a:endParaRPr kumimoji="1" lang="ja-JP" altLang="en-US" sz="3600" b="1" dirty="0">
              <a:solidFill>
                <a:srgbClr val="002060"/>
              </a:solidFill>
            </a:endParaRPr>
          </a:p>
        </p:txBody>
      </p:sp>
      <p:pic>
        <p:nvPicPr>
          <p:cNvPr id="10" name="図 9"/>
          <p:cNvPicPr>
            <a:picLocks noChangeAspect="1"/>
          </p:cNvPicPr>
          <p:nvPr/>
        </p:nvPicPr>
        <p:blipFill>
          <a:blip r:embed="rId5"/>
          <a:stretch>
            <a:fillRect/>
          </a:stretch>
        </p:blipFill>
        <p:spPr>
          <a:xfrm>
            <a:off x="2560722" y="3131711"/>
            <a:ext cx="1211623" cy="3657231"/>
          </a:xfrm>
          <a:prstGeom prst="rect">
            <a:avLst/>
          </a:prstGeom>
        </p:spPr>
      </p:pic>
      <p:pic>
        <p:nvPicPr>
          <p:cNvPr id="7" name="コンテンツ プレースホルダー 6"/>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838200" y="2943755"/>
            <a:ext cx="1555021" cy="1840261"/>
          </a:xfrm>
        </p:spPr>
      </p:pic>
      <p:pic>
        <p:nvPicPr>
          <p:cNvPr id="12" name="図 11"/>
          <p:cNvPicPr>
            <a:picLocks noChangeAspect="1"/>
          </p:cNvPicPr>
          <p:nvPr/>
        </p:nvPicPr>
        <p:blipFill>
          <a:blip r:embed="rId7"/>
          <a:stretch>
            <a:fillRect/>
          </a:stretch>
        </p:blipFill>
        <p:spPr>
          <a:xfrm>
            <a:off x="9308640" y="3131711"/>
            <a:ext cx="1265971" cy="3532835"/>
          </a:xfrm>
          <a:prstGeom prst="rect">
            <a:avLst/>
          </a:prstGeom>
        </p:spPr>
      </p:pic>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81631206"/>
      </p:ext>
    </p:extLst>
  </p:cSld>
  <p:clrMapOvr>
    <a:masterClrMapping/>
  </p:clrMapOvr>
  <mc:AlternateContent xmlns:mc="http://schemas.openxmlformats.org/markup-compatibility/2006">
    <mc:Choice xmlns:p14="http://schemas.microsoft.com/office/powerpoint/2010/main" Requires="p14">
      <p:transition spd="slow" p14:dur="2000" advTm="7863"/>
    </mc:Choice>
    <mc:Fallback>
      <p:transition spd="slow" advTm="7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5400" dirty="0">
                <a:latin typeface="UD デジタル 教科書体 NP-R" panose="02020400000000000000" pitchFamily="18" charset="-128"/>
                <a:ea typeface="UD デジタル 教科書体 NP-R" panose="02020400000000000000" pitchFamily="18" charset="-128"/>
              </a:rPr>
              <a:t>退院調整</a:t>
            </a:r>
            <a:endParaRPr kumimoji="1" lang="ja-JP" altLang="en-US" sz="5400" dirty="0">
              <a:latin typeface="UD デジタル 教科書体 NP-R" panose="02020400000000000000" pitchFamily="18" charset="-128"/>
              <a:ea typeface="UD デジタル 教科書体 NP-R" panose="02020400000000000000" pitchFamily="18" charset="-128"/>
            </a:endParaRPr>
          </a:p>
        </p:txBody>
      </p:sp>
      <p:grpSp>
        <p:nvGrpSpPr>
          <p:cNvPr id="5" name="グループ化 4"/>
          <p:cNvGrpSpPr/>
          <p:nvPr/>
        </p:nvGrpSpPr>
        <p:grpSpPr>
          <a:xfrm>
            <a:off x="4528254" y="1687723"/>
            <a:ext cx="3729378" cy="1906621"/>
            <a:chOff x="4528254" y="1687723"/>
            <a:chExt cx="3729378" cy="1906621"/>
          </a:xfrm>
          <a:solidFill>
            <a:schemeClr val="accent6">
              <a:lumMod val="20000"/>
              <a:lumOff val="80000"/>
            </a:schemeClr>
          </a:solidFill>
        </p:grpSpPr>
        <p:sp>
          <p:nvSpPr>
            <p:cNvPr id="3" name="円形吹き出し 2"/>
            <p:cNvSpPr/>
            <p:nvPr/>
          </p:nvSpPr>
          <p:spPr>
            <a:xfrm rot="364188">
              <a:off x="6120991" y="2402442"/>
              <a:ext cx="661481" cy="507763"/>
            </a:xfrm>
            <a:prstGeom prst="wedgeEllipseCallout">
              <a:avLst>
                <a:gd name="adj1" fmla="val 413521"/>
                <a:gd name="adj2" fmla="val 14143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4528254" y="1687723"/>
              <a:ext cx="3729378" cy="1906621"/>
            </a:xfrm>
            <a:prstGeom prst="roundRect">
              <a:avLst>
                <a:gd name="adj" fmla="val 90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tx1"/>
                  </a:solidFill>
                </a:rPr>
                <a:t>退院調整を</a:t>
              </a:r>
              <a:endParaRPr kumimoji="1" lang="en-US" altLang="ja-JP" sz="3600" b="1" dirty="0">
                <a:solidFill>
                  <a:schemeClr val="tx1"/>
                </a:solidFill>
              </a:endParaRPr>
            </a:p>
            <a:p>
              <a:pPr algn="ctr"/>
              <a:r>
                <a:rPr lang="ja-JP" altLang="en-US" sz="3600" b="1" dirty="0">
                  <a:solidFill>
                    <a:schemeClr val="tx1"/>
                  </a:solidFill>
                </a:rPr>
                <a:t>始めます</a:t>
              </a:r>
              <a:endParaRPr kumimoji="1" lang="ja-JP" altLang="en-US" sz="3600" b="1" dirty="0">
                <a:solidFill>
                  <a:schemeClr val="tx1"/>
                </a:solidFill>
              </a:endParaRPr>
            </a:p>
          </p:txBody>
        </p:sp>
      </p:grpSp>
      <p:sp>
        <p:nvSpPr>
          <p:cNvPr id="6" name="正方形/長方形 5"/>
          <p:cNvSpPr/>
          <p:nvPr/>
        </p:nvSpPr>
        <p:spPr>
          <a:xfrm>
            <a:off x="1755806"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rgbClr val="002060"/>
                </a:solidFill>
              </a:rPr>
              <a:t>病院</a:t>
            </a:r>
          </a:p>
        </p:txBody>
      </p:sp>
      <p:sp>
        <p:nvSpPr>
          <p:cNvPr id="9" name="正方形/長方形 8"/>
          <p:cNvSpPr/>
          <p:nvPr/>
        </p:nvSpPr>
        <p:spPr>
          <a:xfrm>
            <a:off x="9013541"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rgbClr val="002060"/>
                </a:solidFill>
              </a:rPr>
              <a:t>ケアマネ</a:t>
            </a:r>
            <a:endParaRPr kumimoji="1" lang="ja-JP" altLang="en-US" sz="3600" b="1" dirty="0">
              <a:solidFill>
                <a:srgbClr val="002060"/>
              </a:solidFill>
            </a:endParaRPr>
          </a:p>
        </p:txBody>
      </p:sp>
      <p:pic>
        <p:nvPicPr>
          <p:cNvPr id="10" name="図 9"/>
          <p:cNvPicPr>
            <a:picLocks noChangeAspect="1"/>
          </p:cNvPicPr>
          <p:nvPr/>
        </p:nvPicPr>
        <p:blipFill>
          <a:blip r:embed="rId5"/>
          <a:stretch>
            <a:fillRect/>
          </a:stretch>
        </p:blipFill>
        <p:spPr>
          <a:xfrm>
            <a:off x="2560722" y="3131711"/>
            <a:ext cx="1211623" cy="3657231"/>
          </a:xfrm>
          <a:prstGeom prst="rect">
            <a:avLst/>
          </a:prstGeom>
        </p:spPr>
      </p:pic>
      <p:pic>
        <p:nvPicPr>
          <p:cNvPr id="7" name="コンテンツ プレースホルダー 6"/>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838200" y="2943755"/>
            <a:ext cx="1555021" cy="1840261"/>
          </a:xfrm>
        </p:spPr>
      </p:pic>
      <p:pic>
        <p:nvPicPr>
          <p:cNvPr id="12" name="図 11"/>
          <p:cNvPicPr>
            <a:picLocks noChangeAspect="1"/>
          </p:cNvPicPr>
          <p:nvPr/>
        </p:nvPicPr>
        <p:blipFill>
          <a:blip r:embed="rId7"/>
          <a:stretch>
            <a:fillRect/>
          </a:stretch>
        </p:blipFill>
        <p:spPr>
          <a:xfrm>
            <a:off x="9308640" y="3131711"/>
            <a:ext cx="1265971" cy="3532835"/>
          </a:xfrm>
          <a:prstGeom prst="rect">
            <a:avLst/>
          </a:prstGeom>
        </p:spPr>
      </p:pic>
      <p:grpSp>
        <p:nvGrpSpPr>
          <p:cNvPr id="13" name="グループ化 12"/>
          <p:cNvGrpSpPr/>
          <p:nvPr/>
        </p:nvGrpSpPr>
        <p:grpSpPr>
          <a:xfrm>
            <a:off x="4528254" y="4398760"/>
            <a:ext cx="3729378" cy="1906621"/>
            <a:chOff x="4528254" y="1687723"/>
            <a:chExt cx="3729378" cy="1906621"/>
          </a:xfrm>
          <a:solidFill>
            <a:schemeClr val="accent6">
              <a:lumMod val="20000"/>
              <a:lumOff val="80000"/>
            </a:schemeClr>
          </a:solidFill>
        </p:grpSpPr>
        <p:sp>
          <p:nvSpPr>
            <p:cNvPr id="14" name="円形吹き出し 13"/>
            <p:cNvSpPr/>
            <p:nvPr/>
          </p:nvSpPr>
          <p:spPr>
            <a:xfrm rot="364188">
              <a:off x="6120988" y="2674582"/>
              <a:ext cx="661481" cy="507763"/>
            </a:xfrm>
            <a:prstGeom prst="wedgeEllipseCallout">
              <a:avLst>
                <a:gd name="adj1" fmla="val 388004"/>
                <a:gd name="adj2" fmla="val -3513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4528254" y="1687723"/>
              <a:ext cx="3729378" cy="1906621"/>
            </a:xfrm>
            <a:prstGeom prst="roundRect">
              <a:avLst>
                <a:gd name="adj" fmla="val 90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tx1"/>
                  </a:solidFill>
                </a:rPr>
                <a:t>カンファレンスにはケアマネも事業者も参加します</a:t>
              </a:r>
              <a:endParaRPr kumimoji="1" lang="en-US" altLang="ja-JP" sz="3200" b="1" dirty="0">
                <a:solidFill>
                  <a:schemeClr val="tx1"/>
                </a:solidFill>
              </a:endParaRPr>
            </a:p>
          </p:txBody>
        </p:sp>
      </p:gr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20762578"/>
      </p:ext>
    </p:extLst>
  </p:cSld>
  <p:clrMapOvr>
    <a:masterClrMapping/>
  </p:clrMapOvr>
  <mc:AlternateContent xmlns:mc="http://schemas.openxmlformats.org/markup-compatibility/2006">
    <mc:Choice xmlns:p14="http://schemas.microsoft.com/office/powerpoint/2010/main" Requires="p14">
      <p:transition spd="slow" p14:dur="2000" advTm="14384"/>
    </mc:Choice>
    <mc:Fallback>
      <p:transition spd="slow" advTm="14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5400" dirty="0">
                <a:latin typeface="UD デジタル 教科書体 NP-R" panose="02020400000000000000" pitchFamily="18" charset="-128"/>
                <a:ea typeface="UD デジタル 教科書体 NP-R" panose="02020400000000000000" pitchFamily="18" charset="-128"/>
              </a:rPr>
              <a:t>退院調整</a:t>
            </a:r>
            <a:endParaRPr kumimoji="1" lang="ja-JP" altLang="en-US" sz="5400" dirty="0">
              <a:latin typeface="UD デジタル 教科書体 NP-R" panose="02020400000000000000" pitchFamily="18" charset="-128"/>
              <a:ea typeface="UD デジタル 教科書体 NP-R" panose="02020400000000000000" pitchFamily="18" charset="-128"/>
            </a:endParaRPr>
          </a:p>
        </p:txBody>
      </p:sp>
      <p:sp>
        <p:nvSpPr>
          <p:cNvPr id="9" name="正方形/長方形 8"/>
          <p:cNvSpPr/>
          <p:nvPr/>
        </p:nvSpPr>
        <p:spPr>
          <a:xfrm>
            <a:off x="9013541"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rgbClr val="002060"/>
                </a:solidFill>
              </a:rPr>
              <a:t>ケアマネ</a:t>
            </a:r>
            <a:endParaRPr kumimoji="1" lang="ja-JP" altLang="en-US" sz="3600" b="1" dirty="0">
              <a:solidFill>
                <a:srgbClr val="002060"/>
              </a:solidFill>
            </a:endParaRPr>
          </a:p>
        </p:txBody>
      </p:sp>
      <p:pic>
        <p:nvPicPr>
          <p:cNvPr id="12" name="図 11"/>
          <p:cNvPicPr>
            <a:picLocks noChangeAspect="1"/>
          </p:cNvPicPr>
          <p:nvPr/>
        </p:nvPicPr>
        <p:blipFill>
          <a:blip r:embed="rId5"/>
          <a:stretch>
            <a:fillRect/>
          </a:stretch>
        </p:blipFill>
        <p:spPr>
          <a:xfrm>
            <a:off x="9308640" y="3131711"/>
            <a:ext cx="1265971" cy="3532835"/>
          </a:xfrm>
          <a:prstGeom prst="rect">
            <a:avLst/>
          </a:prstGeom>
        </p:spPr>
      </p:pic>
      <p:grpSp>
        <p:nvGrpSpPr>
          <p:cNvPr id="16" name="グループ化 15"/>
          <p:cNvGrpSpPr/>
          <p:nvPr/>
        </p:nvGrpSpPr>
        <p:grpSpPr>
          <a:xfrm>
            <a:off x="632153" y="1438763"/>
            <a:ext cx="7897298" cy="4838921"/>
            <a:chOff x="4198702" y="928419"/>
            <a:chExt cx="7897298" cy="5282926"/>
          </a:xfrm>
        </p:grpSpPr>
        <p:sp>
          <p:nvSpPr>
            <p:cNvPr id="17" name="雲形吹き出し 16"/>
            <p:cNvSpPr/>
            <p:nvPr/>
          </p:nvSpPr>
          <p:spPr>
            <a:xfrm>
              <a:off x="10802459" y="2789034"/>
              <a:ext cx="1218304" cy="780848"/>
            </a:xfrm>
            <a:prstGeom prst="cloudCallout">
              <a:avLst>
                <a:gd name="adj1" fmla="val 129169"/>
                <a:gd name="adj2" fmla="val 71938"/>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p:cNvSpPr/>
            <p:nvPr/>
          </p:nvSpPr>
          <p:spPr>
            <a:xfrm>
              <a:off x="4198702" y="928419"/>
              <a:ext cx="7897298" cy="528292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a:xfrm>
              <a:off x="5845330" y="1213689"/>
              <a:ext cx="4604042" cy="120475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tx1"/>
                  </a:solidFill>
                </a:rPr>
                <a:t>ケアプランは</a:t>
              </a:r>
              <a:r>
                <a:rPr lang="en-US" altLang="ja-JP" sz="3600" b="1" dirty="0">
                  <a:solidFill>
                    <a:schemeClr val="tx1"/>
                  </a:solidFill>
                </a:rPr>
                <a:t>…</a:t>
              </a:r>
              <a:endParaRPr kumimoji="1" lang="ja-JP" altLang="en-US" sz="3600" b="1" dirty="0">
                <a:solidFill>
                  <a:schemeClr val="tx1"/>
                </a:solidFill>
              </a:endParaRPr>
            </a:p>
          </p:txBody>
        </p:sp>
      </p:grpSp>
      <p:pic>
        <p:nvPicPr>
          <p:cNvPr id="11" name="図 10"/>
          <p:cNvPicPr>
            <a:picLocks noChangeAspect="1"/>
          </p:cNvPicPr>
          <p:nvPr/>
        </p:nvPicPr>
        <p:blipFill>
          <a:blip r:embed="rId6"/>
          <a:stretch>
            <a:fillRect/>
          </a:stretch>
        </p:blipFill>
        <p:spPr>
          <a:xfrm>
            <a:off x="1216428" y="2803554"/>
            <a:ext cx="1974232" cy="1648484"/>
          </a:xfrm>
          <a:prstGeom prst="rect">
            <a:avLst/>
          </a:prstGeom>
        </p:spPr>
      </p:pic>
      <p:pic>
        <p:nvPicPr>
          <p:cNvPr id="22" name="図 21"/>
          <p:cNvPicPr>
            <a:picLocks noChangeAspect="1"/>
          </p:cNvPicPr>
          <p:nvPr/>
        </p:nvPicPr>
        <p:blipFill>
          <a:blip r:embed="rId7"/>
          <a:stretch>
            <a:fillRect/>
          </a:stretch>
        </p:blipFill>
        <p:spPr>
          <a:xfrm>
            <a:off x="3742690" y="2763624"/>
            <a:ext cx="2089864" cy="1920062"/>
          </a:xfrm>
          <a:prstGeom prst="rect">
            <a:avLst/>
          </a:prstGeom>
        </p:spPr>
      </p:pic>
      <p:pic>
        <p:nvPicPr>
          <p:cNvPr id="23" name="図 22"/>
          <p:cNvPicPr>
            <a:picLocks noChangeAspect="1"/>
          </p:cNvPicPr>
          <p:nvPr/>
        </p:nvPicPr>
        <p:blipFill>
          <a:blip r:embed="rId8"/>
          <a:stretch>
            <a:fillRect/>
          </a:stretch>
        </p:blipFill>
        <p:spPr>
          <a:xfrm>
            <a:off x="6384584" y="2763624"/>
            <a:ext cx="1460478" cy="1688414"/>
          </a:xfrm>
          <a:prstGeom prst="rect">
            <a:avLst/>
          </a:prstGeom>
        </p:spPr>
      </p:pic>
      <p:sp>
        <p:nvSpPr>
          <p:cNvPr id="24" name="角丸四角形 23"/>
          <p:cNvSpPr/>
          <p:nvPr/>
        </p:nvSpPr>
        <p:spPr>
          <a:xfrm>
            <a:off x="1137145" y="4261363"/>
            <a:ext cx="2499525" cy="110349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デイサービス？</a:t>
            </a:r>
            <a:endParaRPr kumimoji="1" lang="ja-JP" altLang="en-US" sz="2400" b="1" dirty="0">
              <a:solidFill>
                <a:schemeClr val="tx1"/>
              </a:solidFill>
            </a:endParaRPr>
          </a:p>
        </p:txBody>
      </p:sp>
      <p:sp>
        <p:nvSpPr>
          <p:cNvPr id="25" name="角丸四角形 24"/>
          <p:cNvSpPr/>
          <p:nvPr/>
        </p:nvSpPr>
        <p:spPr>
          <a:xfrm>
            <a:off x="3715954" y="4261363"/>
            <a:ext cx="1984242" cy="110349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訪問看護？</a:t>
            </a:r>
            <a:endParaRPr kumimoji="1" lang="ja-JP" altLang="en-US" sz="2400" b="1" dirty="0">
              <a:solidFill>
                <a:schemeClr val="tx1"/>
              </a:solidFill>
            </a:endParaRPr>
          </a:p>
        </p:txBody>
      </p:sp>
      <p:sp>
        <p:nvSpPr>
          <p:cNvPr id="26" name="角丸四角形 25"/>
          <p:cNvSpPr/>
          <p:nvPr/>
        </p:nvSpPr>
        <p:spPr>
          <a:xfrm>
            <a:off x="5963048" y="4261362"/>
            <a:ext cx="1984242" cy="110349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福祉用具？</a:t>
            </a:r>
            <a:endParaRPr kumimoji="1" lang="ja-JP" altLang="en-US" sz="2400" b="1" dirty="0">
              <a:solidFill>
                <a:schemeClr val="tx1"/>
              </a:solidFill>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68054097"/>
      </p:ext>
    </p:extLst>
  </p:cSld>
  <p:clrMapOvr>
    <a:masterClrMapping/>
  </p:clrMapOvr>
  <mc:AlternateContent xmlns:mc="http://schemas.openxmlformats.org/markup-compatibility/2006">
    <mc:Choice xmlns:p14="http://schemas.microsoft.com/office/powerpoint/2010/main" Requires="p14">
      <p:transition spd="slow" p14:dur="2000" advTm="9692"/>
    </mc:Choice>
    <mc:Fallback>
      <p:transition spd="slow" advTm="9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5400" dirty="0">
                <a:latin typeface="UD デジタル 教科書体 NP-R" panose="02020400000000000000" pitchFamily="18" charset="-128"/>
                <a:ea typeface="UD デジタル 教科書体 NP-R" panose="02020400000000000000" pitchFamily="18" charset="-128"/>
              </a:rPr>
              <a:t>退院日決定</a:t>
            </a:r>
            <a:endParaRPr kumimoji="1" lang="ja-JP" altLang="en-US" sz="5400" dirty="0">
              <a:latin typeface="UD デジタル 教科書体 NP-R" panose="02020400000000000000" pitchFamily="18" charset="-128"/>
              <a:ea typeface="UD デジタル 教科書体 NP-R" panose="02020400000000000000" pitchFamily="18" charset="-128"/>
            </a:endParaRPr>
          </a:p>
        </p:txBody>
      </p:sp>
      <p:grpSp>
        <p:nvGrpSpPr>
          <p:cNvPr id="5" name="グループ化 4"/>
          <p:cNvGrpSpPr/>
          <p:nvPr/>
        </p:nvGrpSpPr>
        <p:grpSpPr>
          <a:xfrm>
            <a:off x="4528254" y="1687723"/>
            <a:ext cx="3729378" cy="1906621"/>
            <a:chOff x="4528254" y="1687723"/>
            <a:chExt cx="3729378" cy="1906621"/>
          </a:xfrm>
        </p:grpSpPr>
        <p:sp>
          <p:nvSpPr>
            <p:cNvPr id="3" name="円形吹き出し 2"/>
            <p:cNvSpPr/>
            <p:nvPr/>
          </p:nvSpPr>
          <p:spPr>
            <a:xfrm rot="364188">
              <a:off x="6120991" y="2402442"/>
              <a:ext cx="661481" cy="507763"/>
            </a:xfrm>
            <a:prstGeom prst="wedgeEllipseCallout">
              <a:avLst>
                <a:gd name="adj1" fmla="val -381911"/>
                <a:gd name="adj2" fmla="val 303863"/>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4528254" y="1687723"/>
              <a:ext cx="3729378" cy="1906621"/>
            </a:xfrm>
            <a:prstGeom prst="roundRect">
              <a:avLst>
                <a:gd name="adj" fmla="val 9014"/>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tx1"/>
                  </a:solidFill>
                </a:rPr>
                <a:t>退院日が</a:t>
              </a:r>
              <a:endParaRPr lang="en-US" altLang="ja-JP" sz="3600" b="1" dirty="0">
                <a:solidFill>
                  <a:schemeClr val="tx1"/>
                </a:solidFill>
              </a:endParaRPr>
            </a:p>
            <a:p>
              <a:pPr algn="ctr"/>
              <a:r>
                <a:rPr lang="ja-JP" altLang="en-US" sz="3600" b="1" dirty="0">
                  <a:solidFill>
                    <a:schemeClr val="tx1"/>
                  </a:solidFill>
                </a:rPr>
                <a:t>決まりました</a:t>
              </a:r>
              <a:endParaRPr lang="en-US" altLang="ja-JP" sz="3600" b="1" dirty="0">
                <a:solidFill>
                  <a:schemeClr val="tx1"/>
                </a:solidFill>
              </a:endParaRPr>
            </a:p>
          </p:txBody>
        </p:sp>
      </p:grpSp>
      <p:sp>
        <p:nvSpPr>
          <p:cNvPr id="6" name="正方形/長方形 5"/>
          <p:cNvSpPr/>
          <p:nvPr/>
        </p:nvSpPr>
        <p:spPr>
          <a:xfrm>
            <a:off x="1755806"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rgbClr val="002060"/>
                </a:solidFill>
              </a:rPr>
              <a:t>病院</a:t>
            </a:r>
          </a:p>
        </p:txBody>
      </p:sp>
      <p:sp>
        <p:nvSpPr>
          <p:cNvPr id="9" name="正方形/長方形 8"/>
          <p:cNvSpPr/>
          <p:nvPr/>
        </p:nvSpPr>
        <p:spPr>
          <a:xfrm>
            <a:off x="9013541"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rgbClr val="002060"/>
                </a:solidFill>
              </a:rPr>
              <a:t>ケアマネ</a:t>
            </a:r>
            <a:endParaRPr kumimoji="1" lang="ja-JP" altLang="en-US" sz="3600" b="1" dirty="0">
              <a:solidFill>
                <a:srgbClr val="002060"/>
              </a:solidFill>
            </a:endParaRPr>
          </a:p>
        </p:txBody>
      </p:sp>
      <p:pic>
        <p:nvPicPr>
          <p:cNvPr id="10" name="図 9"/>
          <p:cNvPicPr>
            <a:picLocks noChangeAspect="1"/>
          </p:cNvPicPr>
          <p:nvPr/>
        </p:nvPicPr>
        <p:blipFill>
          <a:blip r:embed="rId5"/>
          <a:stretch>
            <a:fillRect/>
          </a:stretch>
        </p:blipFill>
        <p:spPr>
          <a:xfrm>
            <a:off x="2560722" y="3131711"/>
            <a:ext cx="1211623" cy="3657231"/>
          </a:xfrm>
          <a:prstGeom prst="rect">
            <a:avLst/>
          </a:prstGeom>
        </p:spPr>
      </p:pic>
      <p:pic>
        <p:nvPicPr>
          <p:cNvPr id="7" name="コンテンツ プレースホルダー 6"/>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838200" y="2943755"/>
            <a:ext cx="1555021" cy="1840261"/>
          </a:xfrm>
        </p:spPr>
      </p:pic>
      <p:pic>
        <p:nvPicPr>
          <p:cNvPr id="12" name="図 11"/>
          <p:cNvPicPr>
            <a:picLocks noChangeAspect="1"/>
          </p:cNvPicPr>
          <p:nvPr/>
        </p:nvPicPr>
        <p:blipFill>
          <a:blip r:embed="rId7"/>
          <a:stretch>
            <a:fillRect/>
          </a:stretch>
        </p:blipFill>
        <p:spPr>
          <a:xfrm>
            <a:off x="9308640" y="3131711"/>
            <a:ext cx="1265971" cy="3532835"/>
          </a:xfrm>
          <a:prstGeom prst="rect">
            <a:avLst/>
          </a:prstGeom>
        </p:spPr>
      </p:pic>
      <p:pic>
        <p:nvPicPr>
          <p:cNvPr id="8" name="図 7"/>
          <p:cNvPicPr>
            <a:picLocks noChangeAspect="1"/>
          </p:cNvPicPr>
          <p:nvPr/>
        </p:nvPicPr>
        <p:blipFill>
          <a:blip r:embed="rId8"/>
          <a:stretch>
            <a:fillRect/>
          </a:stretch>
        </p:blipFill>
        <p:spPr>
          <a:xfrm>
            <a:off x="1072601" y="4898128"/>
            <a:ext cx="1320620" cy="1441331"/>
          </a:xfrm>
          <a:prstGeom prst="rect">
            <a:avLst/>
          </a:prstGeom>
        </p:spPr>
      </p:pic>
      <p:pic>
        <p:nvPicPr>
          <p:cNvPr id="13" name="オーディオ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88207529"/>
      </p:ext>
    </p:extLst>
  </p:cSld>
  <p:clrMapOvr>
    <a:masterClrMapping/>
  </p:clrMapOvr>
  <mc:AlternateContent xmlns:mc="http://schemas.openxmlformats.org/markup-compatibility/2006">
    <mc:Choice xmlns:p14="http://schemas.microsoft.com/office/powerpoint/2010/main" Requires="p14">
      <p:transition spd="slow" p14:dur="2000" advTm="3448"/>
    </mc:Choice>
    <mc:Fallback>
      <p:transition spd="slow" advTm="3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5400" dirty="0">
                <a:latin typeface="UD デジタル 教科書体 NP-R" panose="02020400000000000000" pitchFamily="18" charset="-128"/>
                <a:ea typeface="UD デジタル 教科書体 NP-R" panose="02020400000000000000" pitchFamily="18" charset="-128"/>
              </a:rPr>
              <a:t>退院時・退院後の情報提供</a:t>
            </a:r>
            <a:endParaRPr kumimoji="1" lang="ja-JP" altLang="en-US" sz="5400" dirty="0">
              <a:latin typeface="UD デジタル 教科書体 NP-R" panose="02020400000000000000" pitchFamily="18" charset="-128"/>
              <a:ea typeface="UD デジタル 教科書体 NP-R" panose="02020400000000000000" pitchFamily="18" charset="-128"/>
            </a:endParaRPr>
          </a:p>
        </p:txBody>
      </p:sp>
      <p:grpSp>
        <p:nvGrpSpPr>
          <p:cNvPr id="5" name="グループ化 4"/>
          <p:cNvGrpSpPr/>
          <p:nvPr/>
        </p:nvGrpSpPr>
        <p:grpSpPr>
          <a:xfrm>
            <a:off x="4528254" y="1687723"/>
            <a:ext cx="3729378" cy="1906621"/>
            <a:chOff x="4528254" y="1687723"/>
            <a:chExt cx="3729378" cy="1906621"/>
          </a:xfrm>
        </p:grpSpPr>
        <p:sp>
          <p:nvSpPr>
            <p:cNvPr id="3" name="円形吹き出し 2"/>
            <p:cNvSpPr/>
            <p:nvPr/>
          </p:nvSpPr>
          <p:spPr>
            <a:xfrm rot="364188">
              <a:off x="6120991" y="2402442"/>
              <a:ext cx="661481" cy="507763"/>
            </a:xfrm>
            <a:prstGeom prst="wedgeEllipseCallout">
              <a:avLst>
                <a:gd name="adj1" fmla="val -381911"/>
                <a:gd name="adj2" fmla="val 303863"/>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4528254" y="1687723"/>
              <a:ext cx="3729378" cy="1906621"/>
            </a:xfrm>
            <a:prstGeom prst="roundRect">
              <a:avLst>
                <a:gd name="adj" fmla="val 9014"/>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tx1"/>
                  </a:solidFill>
                </a:rPr>
                <a:t>サマリーを</a:t>
              </a:r>
              <a:endParaRPr lang="en-US" altLang="ja-JP" sz="3600" b="1" dirty="0">
                <a:solidFill>
                  <a:schemeClr val="tx1"/>
                </a:solidFill>
              </a:endParaRPr>
            </a:p>
            <a:p>
              <a:pPr algn="ctr"/>
              <a:r>
                <a:rPr lang="ja-JP" altLang="en-US" sz="3600" b="1" dirty="0">
                  <a:solidFill>
                    <a:schemeClr val="tx1"/>
                  </a:solidFill>
                </a:rPr>
                <a:t>提供します</a:t>
              </a:r>
            </a:p>
          </p:txBody>
        </p:sp>
      </p:grpSp>
      <p:sp>
        <p:nvSpPr>
          <p:cNvPr id="6" name="正方形/長方形 5"/>
          <p:cNvSpPr/>
          <p:nvPr/>
        </p:nvSpPr>
        <p:spPr>
          <a:xfrm>
            <a:off x="1755806"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rgbClr val="002060"/>
                </a:solidFill>
              </a:rPr>
              <a:t>病院</a:t>
            </a:r>
          </a:p>
        </p:txBody>
      </p:sp>
      <p:sp>
        <p:nvSpPr>
          <p:cNvPr id="9" name="正方形/長方形 8"/>
          <p:cNvSpPr/>
          <p:nvPr/>
        </p:nvSpPr>
        <p:spPr>
          <a:xfrm>
            <a:off x="9013541"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rgbClr val="002060"/>
                </a:solidFill>
              </a:rPr>
              <a:t>ケアマネ</a:t>
            </a:r>
            <a:endParaRPr kumimoji="1" lang="ja-JP" altLang="en-US" sz="3600" b="1" dirty="0">
              <a:solidFill>
                <a:srgbClr val="002060"/>
              </a:solidFill>
            </a:endParaRPr>
          </a:p>
        </p:txBody>
      </p:sp>
      <p:pic>
        <p:nvPicPr>
          <p:cNvPr id="10" name="図 9"/>
          <p:cNvPicPr>
            <a:picLocks noChangeAspect="1"/>
          </p:cNvPicPr>
          <p:nvPr/>
        </p:nvPicPr>
        <p:blipFill>
          <a:blip r:embed="rId6"/>
          <a:stretch>
            <a:fillRect/>
          </a:stretch>
        </p:blipFill>
        <p:spPr>
          <a:xfrm>
            <a:off x="2560722" y="3131711"/>
            <a:ext cx="1211623" cy="3657231"/>
          </a:xfrm>
          <a:prstGeom prst="rect">
            <a:avLst/>
          </a:prstGeom>
        </p:spPr>
      </p:pic>
      <p:pic>
        <p:nvPicPr>
          <p:cNvPr id="7" name="コンテンツ プレースホルダー 6"/>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838200" y="2943755"/>
            <a:ext cx="1555021" cy="1840261"/>
          </a:xfrm>
        </p:spPr>
      </p:pic>
      <p:pic>
        <p:nvPicPr>
          <p:cNvPr id="12" name="図 11"/>
          <p:cNvPicPr>
            <a:picLocks noChangeAspect="1"/>
          </p:cNvPicPr>
          <p:nvPr/>
        </p:nvPicPr>
        <p:blipFill>
          <a:blip r:embed="rId8"/>
          <a:stretch>
            <a:fillRect/>
          </a:stretch>
        </p:blipFill>
        <p:spPr>
          <a:xfrm>
            <a:off x="9308640" y="3131711"/>
            <a:ext cx="1265971" cy="3532835"/>
          </a:xfrm>
          <a:prstGeom prst="rect">
            <a:avLst/>
          </a:prstGeom>
        </p:spPr>
      </p:pic>
      <p:pic>
        <p:nvPicPr>
          <p:cNvPr id="8" name="図 7"/>
          <p:cNvPicPr>
            <a:picLocks noChangeAspect="1"/>
          </p:cNvPicPr>
          <p:nvPr/>
        </p:nvPicPr>
        <p:blipFill>
          <a:blip r:embed="rId9"/>
          <a:stretch>
            <a:fillRect/>
          </a:stretch>
        </p:blipFill>
        <p:spPr>
          <a:xfrm>
            <a:off x="1072601" y="4898128"/>
            <a:ext cx="1320620" cy="1441331"/>
          </a:xfrm>
          <a:prstGeom prst="rect">
            <a:avLst/>
          </a:prstGeom>
        </p:spPr>
      </p:pic>
      <p:pic>
        <p:nvPicPr>
          <p:cNvPr id="13" name="オーディオ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551043762"/>
      </p:ext>
    </p:extLst>
  </p:cSld>
  <p:clrMapOvr>
    <a:masterClrMapping/>
  </p:clrMapOvr>
  <mc:AlternateContent xmlns:mc="http://schemas.openxmlformats.org/markup-compatibility/2006">
    <mc:Choice xmlns:p14="http://schemas.microsoft.com/office/powerpoint/2010/main" Requires="p14">
      <p:transition spd="slow" p14:dur="2000" advTm="8144"/>
    </mc:Choice>
    <mc:Fallback>
      <p:transition spd="slow" advTm="8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5E-6 -2.96296E-6 L 0.77969 -0.2581 " pathEditMode="relative" rAng="0" ptsTypes="AA">
                                      <p:cBhvr>
                                        <p:cTn id="10" dur="2000" fill="hold"/>
                                        <p:tgtEl>
                                          <p:spTgt spid="8"/>
                                        </p:tgtEl>
                                        <p:attrNameLst>
                                          <p:attrName>ppt_x</p:attrName>
                                          <p:attrName>ppt_y</p:attrName>
                                        </p:attrNameLst>
                                      </p:cBhvr>
                                      <p:rCtr x="38984" y="-12917"/>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5400" dirty="0">
                <a:latin typeface="UD デジタル 教科書体 NP-R" panose="02020400000000000000" pitchFamily="18" charset="-128"/>
                <a:ea typeface="UD デジタル 教科書体 NP-R" panose="02020400000000000000" pitchFamily="18" charset="-128"/>
              </a:rPr>
              <a:t>退院時・退院後の情報提供</a:t>
            </a:r>
            <a:endParaRPr kumimoji="1" lang="ja-JP" altLang="en-US" sz="5400" dirty="0">
              <a:latin typeface="UD デジタル 教科書体 NP-R" panose="02020400000000000000" pitchFamily="18" charset="-128"/>
              <a:ea typeface="UD デジタル 教科書体 NP-R" panose="02020400000000000000" pitchFamily="18" charset="-128"/>
            </a:endParaRPr>
          </a:p>
        </p:txBody>
      </p:sp>
      <p:grpSp>
        <p:nvGrpSpPr>
          <p:cNvPr id="5" name="グループ化 4"/>
          <p:cNvGrpSpPr/>
          <p:nvPr/>
        </p:nvGrpSpPr>
        <p:grpSpPr>
          <a:xfrm>
            <a:off x="4528254" y="1687723"/>
            <a:ext cx="3729378" cy="1906621"/>
            <a:chOff x="4528254" y="1687723"/>
            <a:chExt cx="3729378" cy="1906621"/>
          </a:xfrm>
        </p:grpSpPr>
        <p:sp>
          <p:nvSpPr>
            <p:cNvPr id="3" name="円形吹き出し 2"/>
            <p:cNvSpPr/>
            <p:nvPr/>
          </p:nvSpPr>
          <p:spPr>
            <a:xfrm rot="364188">
              <a:off x="6120991" y="2402442"/>
              <a:ext cx="661481" cy="507763"/>
            </a:xfrm>
            <a:prstGeom prst="wedgeEllipseCallout">
              <a:avLst>
                <a:gd name="adj1" fmla="val -381911"/>
                <a:gd name="adj2" fmla="val 303863"/>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4528254" y="1687723"/>
              <a:ext cx="3729378" cy="1906621"/>
            </a:xfrm>
            <a:prstGeom prst="roundRect">
              <a:avLst>
                <a:gd name="adj" fmla="val 9014"/>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tx1"/>
                  </a:solidFill>
                </a:rPr>
                <a:t>サマリーを</a:t>
              </a:r>
              <a:endParaRPr lang="en-US" altLang="ja-JP" sz="3600" b="1" dirty="0">
                <a:solidFill>
                  <a:schemeClr val="tx1"/>
                </a:solidFill>
              </a:endParaRPr>
            </a:p>
            <a:p>
              <a:pPr algn="ctr"/>
              <a:r>
                <a:rPr lang="ja-JP" altLang="en-US" sz="3600" b="1" dirty="0">
                  <a:solidFill>
                    <a:schemeClr val="tx1"/>
                  </a:solidFill>
                </a:rPr>
                <a:t>提供します</a:t>
              </a:r>
            </a:p>
          </p:txBody>
        </p:sp>
      </p:grpSp>
      <p:sp>
        <p:nvSpPr>
          <p:cNvPr id="6" name="正方形/長方形 5"/>
          <p:cNvSpPr/>
          <p:nvPr/>
        </p:nvSpPr>
        <p:spPr>
          <a:xfrm>
            <a:off x="1755806"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rgbClr val="002060"/>
                </a:solidFill>
              </a:rPr>
              <a:t>病院</a:t>
            </a:r>
          </a:p>
        </p:txBody>
      </p:sp>
      <p:sp>
        <p:nvSpPr>
          <p:cNvPr id="9" name="正方形/長方形 8"/>
          <p:cNvSpPr/>
          <p:nvPr/>
        </p:nvSpPr>
        <p:spPr>
          <a:xfrm>
            <a:off x="9013541"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rgbClr val="002060"/>
                </a:solidFill>
              </a:rPr>
              <a:t>ケアマネ</a:t>
            </a:r>
            <a:endParaRPr kumimoji="1" lang="ja-JP" altLang="en-US" sz="3600" b="1" dirty="0">
              <a:solidFill>
                <a:srgbClr val="002060"/>
              </a:solidFill>
            </a:endParaRPr>
          </a:p>
        </p:txBody>
      </p:sp>
      <p:pic>
        <p:nvPicPr>
          <p:cNvPr id="10" name="図 9"/>
          <p:cNvPicPr>
            <a:picLocks noChangeAspect="1"/>
          </p:cNvPicPr>
          <p:nvPr/>
        </p:nvPicPr>
        <p:blipFill>
          <a:blip r:embed="rId5"/>
          <a:stretch>
            <a:fillRect/>
          </a:stretch>
        </p:blipFill>
        <p:spPr>
          <a:xfrm>
            <a:off x="2560722" y="3131711"/>
            <a:ext cx="1211623" cy="3657231"/>
          </a:xfrm>
          <a:prstGeom prst="rect">
            <a:avLst/>
          </a:prstGeom>
        </p:spPr>
      </p:pic>
      <p:pic>
        <p:nvPicPr>
          <p:cNvPr id="7" name="コンテンツ プレースホルダー 6"/>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838200" y="2943755"/>
            <a:ext cx="1555021" cy="1840261"/>
          </a:xfrm>
        </p:spPr>
      </p:pic>
      <p:pic>
        <p:nvPicPr>
          <p:cNvPr id="12" name="図 11"/>
          <p:cNvPicPr>
            <a:picLocks noChangeAspect="1"/>
          </p:cNvPicPr>
          <p:nvPr/>
        </p:nvPicPr>
        <p:blipFill>
          <a:blip r:embed="rId7"/>
          <a:stretch>
            <a:fillRect/>
          </a:stretch>
        </p:blipFill>
        <p:spPr>
          <a:xfrm>
            <a:off x="9308640" y="3131711"/>
            <a:ext cx="1265971" cy="3532835"/>
          </a:xfrm>
          <a:prstGeom prst="rect">
            <a:avLst/>
          </a:prstGeom>
        </p:spPr>
      </p:pic>
      <p:grpSp>
        <p:nvGrpSpPr>
          <p:cNvPr id="13" name="グループ化 12"/>
          <p:cNvGrpSpPr/>
          <p:nvPr/>
        </p:nvGrpSpPr>
        <p:grpSpPr>
          <a:xfrm>
            <a:off x="4528254" y="4398760"/>
            <a:ext cx="3729378" cy="1906621"/>
            <a:chOff x="4528254" y="1687723"/>
            <a:chExt cx="3729378" cy="1906621"/>
          </a:xfrm>
          <a:solidFill>
            <a:schemeClr val="accent6">
              <a:lumMod val="20000"/>
              <a:lumOff val="80000"/>
            </a:schemeClr>
          </a:solidFill>
        </p:grpSpPr>
        <p:sp>
          <p:nvSpPr>
            <p:cNvPr id="14" name="円形吹き出し 13"/>
            <p:cNvSpPr/>
            <p:nvPr/>
          </p:nvSpPr>
          <p:spPr>
            <a:xfrm rot="364188">
              <a:off x="6120988" y="2674582"/>
              <a:ext cx="661481" cy="507763"/>
            </a:xfrm>
            <a:prstGeom prst="wedgeEllipseCallout">
              <a:avLst>
                <a:gd name="adj1" fmla="val 388004"/>
                <a:gd name="adj2" fmla="val -3513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4528254" y="1687723"/>
              <a:ext cx="3729378" cy="1906621"/>
            </a:xfrm>
            <a:prstGeom prst="roundRect">
              <a:avLst>
                <a:gd name="adj" fmla="val 90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tx1"/>
                  </a:solidFill>
                </a:rPr>
                <a:t>後でケアプランを送りますね</a:t>
              </a:r>
              <a:endParaRPr kumimoji="1" lang="ja-JP" altLang="en-US" sz="3600" b="1" dirty="0">
                <a:solidFill>
                  <a:schemeClr val="tx1"/>
                </a:solidFill>
              </a:endParaRPr>
            </a:p>
          </p:txBody>
        </p:sp>
      </p:grpSp>
      <p:pic>
        <p:nvPicPr>
          <p:cNvPr id="8" name="図 7"/>
          <p:cNvPicPr>
            <a:picLocks noChangeAspect="1"/>
          </p:cNvPicPr>
          <p:nvPr/>
        </p:nvPicPr>
        <p:blipFill>
          <a:blip r:embed="rId8"/>
          <a:stretch>
            <a:fillRect/>
          </a:stretch>
        </p:blipFill>
        <p:spPr>
          <a:xfrm>
            <a:off x="10469103" y="3142153"/>
            <a:ext cx="1320620" cy="1441331"/>
          </a:xfrm>
          <a:prstGeom prst="rect">
            <a:avLst/>
          </a:prstGeom>
        </p:spPr>
      </p:pic>
      <p:pic>
        <p:nvPicPr>
          <p:cNvPr id="11" name="オーディオ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8276417"/>
      </p:ext>
    </p:extLst>
  </p:cSld>
  <p:clrMapOvr>
    <a:masterClrMapping/>
  </p:clrMapOvr>
  <mc:AlternateContent xmlns:mc="http://schemas.openxmlformats.org/markup-compatibility/2006">
    <mc:Choice xmlns:p14="http://schemas.microsoft.com/office/powerpoint/2010/main" Requires="p14">
      <p:transition spd="slow" p14:dur="2000" advTm="8209"/>
    </mc:Choice>
    <mc:Fallback>
      <p:transition spd="slow" advTm="8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46075"/>
            <a:ext cx="10515600" cy="1325563"/>
          </a:xfrm>
        </p:spPr>
        <p:txBody>
          <a:bodyPr>
            <a:normAutofit/>
          </a:bodyPr>
          <a:lstStyle/>
          <a:p>
            <a:r>
              <a:rPr kumimoji="1" lang="ja-JP" altLang="en-US" sz="5400" b="1" dirty="0">
                <a:latin typeface="UD デジタル 教科書体 NP-R" panose="02020400000000000000" pitchFamily="18" charset="-128"/>
                <a:ea typeface="UD デジタル 教科書体 NP-R" panose="02020400000000000000" pitchFamily="18" charset="-128"/>
              </a:rPr>
              <a:t>退院調整ルールとは</a:t>
            </a:r>
          </a:p>
        </p:txBody>
      </p:sp>
      <p:sp>
        <p:nvSpPr>
          <p:cNvPr id="3" name="コンテンツ プレースホルダー 2"/>
          <p:cNvSpPr>
            <a:spLocks noGrp="1"/>
          </p:cNvSpPr>
          <p:nvPr>
            <p:ph idx="1"/>
          </p:nvPr>
        </p:nvSpPr>
        <p:spPr>
          <a:xfrm>
            <a:off x="838200" y="1879457"/>
            <a:ext cx="10515600" cy="4500562"/>
          </a:xfrm>
        </p:spPr>
        <p:txBody>
          <a:bodyPr>
            <a:normAutofit fontScale="77500" lnSpcReduction="20000"/>
          </a:bodyPr>
          <a:lstStyle/>
          <a:p>
            <a:pPr marL="0" indent="0">
              <a:lnSpc>
                <a:spcPct val="150000"/>
              </a:lnSpc>
              <a:buNone/>
            </a:pPr>
            <a:r>
              <a:rPr lang="ja-JP" altLang="en-US" sz="4000" dirty="0">
                <a:latin typeface="UD デジタル 教科書体 NP-R" panose="02020400000000000000" pitchFamily="18" charset="-128"/>
                <a:ea typeface="UD デジタル 教科書体 NP-R" panose="02020400000000000000" pitchFamily="18" charset="-128"/>
              </a:rPr>
              <a:t>　要介護・要支援状態の患者が、</a:t>
            </a:r>
            <a:endParaRPr lang="en-US" altLang="ja-JP" sz="4000" dirty="0">
              <a:latin typeface="UD デジタル 教科書体 NP-R" panose="02020400000000000000" pitchFamily="18" charset="-128"/>
              <a:ea typeface="UD デジタル 教科書体 NP-R" panose="02020400000000000000" pitchFamily="18" charset="-128"/>
            </a:endParaRPr>
          </a:p>
          <a:p>
            <a:pPr marL="0" indent="0">
              <a:lnSpc>
                <a:spcPct val="150000"/>
              </a:lnSpc>
              <a:buNone/>
            </a:pPr>
            <a:r>
              <a:rPr lang="ja-JP" altLang="en-US" sz="4000" dirty="0">
                <a:latin typeface="UD デジタル 教科書体 NP-R" panose="02020400000000000000" pitchFamily="18" charset="-128"/>
                <a:ea typeface="UD デジタル 教科書体 NP-R" panose="02020400000000000000" pitchFamily="18" charset="-128"/>
              </a:rPr>
              <a:t>　　自宅へ退院する際</a:t>
            </a:r>
            <a:endParaRPr lang="en-US" altLang="ja-JP" sz="4000" dirty="0">
              <a:latin typeface="UD デジタル 教科書体 NP-R" panose="02020400000000000000" pitchFamily="18" charset="-128"/>
              <a:ea typeface="UD デジタル 教科書体 NP-R" panose="02020400000000000000" pitchFamily="18" charset="-128"/>
            </a:endParaRPr>
          </a:p>
          <a:p>
            <a:pPr marL="0" indent="0">
              <a:lnSpc>
                <a:spcPct val="150000"/>
              </a:lnSpc>
              <a:buNone/>
            </a:pPr>
            <a:r>
              <a:rPr lang="ja-JP" altLang="en-US" sz="4000" dirty="0">
                <a:latin typeface="UD デジタル 教科書体 NP-R" panose="02020400000000000000" pitchFamily="18" charset="-128"/>
                <a:ea typeface="UD デジタル 教科書体 NP-R" panose="02020400000000000000" pitchFamily="18" charset="-128"/>
              </a:rPr>
              <a:t>　　施設へ入所する際</a:t>
            </a:r>
            <a:endParaRPr lang="en-US" altLang="ja-JP" sz="4000" dirty="0">
              <a:latin typeface="UD デジタル 教科書体 NP-R" panose="02020400000000000000" pitchFamily="18" charset="-128"/>
              <a:ea typeface="UD デジタル 教科書体 NP-R" panose="02020400000000000000" pitchFamily="18" charset="-128"/>
            </a:endParaRPr>
          </a:p>
          <a:p>
            <a:pPr marL="0" indent="0">
              <a:lnSpc>
                <a:spcPct val="150000"/>
              </a:lnSpc>
              <a:buNone/>
            </a:pPr>
            <a:r>
              <a:rPr lang="ja-JP" altLang="en-US" sz="4000" dirty="0">
                <a:latin typeface="UD デジタル 教科書体 NP-R" panose="02020400000000000000" pitchFamily="18" charset="-128"/>
                <a:ea typeface="UD デジタル 教科書体 NP-R" panose="02020400000000000000" pitchFamily="18" charset="-128"/>
              </a:rPr>
              <a:t>　　他の病院に転院する際　など　</a:t>
            </a:r>
            <a:endParaRPr lang="en-US" altLang="ja-JP" sz="4000" dirty="0">
              <a:latin typeface="UD デジタル 教科書体 NP-R" panose="02020400000000000000" pitchFamily="18" charset="-128"/>
              <a:ea typeface="UD デジタル 教科書体 NP-R" panose="02020400000000000000" pitchFamily="18" charset="-128"/>
            </a:endParaRPr>
          </a:p>
          <a:p>
            <a:pPr marL="0" indent="0">
              <a:lnSpc>
                <a:spcPct val="150000"/>
              </a:lnSpc>
              <a:buNone/>
            </a:pPr>
            <a:r>
              <a:rPr lang="ja-JP" altLang="en-US" sz="4000" dirty="0">
                <a:latin typeface="UD デジタル 教科書体 NP-R" panose="02020400000000000000" pitchFamily="18" charset="-128"/>
                <a:ea typeface="UD デジタル 教科書体 NP-R" panose="02020400000000000000" pitchFamily="18" charset="-128"/>
              </a:rPr>
              <a:t>　病院からケアマネジャーに着実に引き継ぎを行うための情報共有のルール</a:t>
            </a:r>
            <a:endParaRPr kumimoji="1" lang="ja-JP" altLang="en-US" sz="4000" dirty="0">
              <a:latin typeface="UD デジタル 教科書体 NP-R" panose="02020400000000000000" pitchFamily="18" charset="-128"/>
              <a:ea typeface="UD デジタル 教科書体 NP-R" panose="02020400000000000000" pitchFamily="18" charset="-128"/>
            </a:endParaRPr>
          </a:p>
        </p:txBody>
      </p:sp>
      <p:cxnSp>
        <p:nvCxnSpPr>
          <p:cNvPr id="5" name="直線コネクタ 4"/>
          <p:cNvCxnSpPr/>
          <p:nvPr/>
        </p:nvCxnSpPr>
        <p:spPr>
          <a:xfrm>
            <a:off x="838200" y="1496291"/>
            <a:ext cx="10515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97695922"/>
      </p:ext>
    </p:extLst>
  </p:cSld>
  <p:clrMapOvr>
    <a:masterClrMapping/>
  </p:clrMapOvr>
  <mc:AlternateContent xmlns:mc="http://schemas.openxmlformats.org/markup-compatibility/2006">
    <mc:Choice xmlns:p14="http://schemas.microsoft.com/office/powerpoint/2010/main" Requires="p14">
      <p:transition spd="slow" p14:dur="2000" advTm="28703"/>
    </mc:Choice>
    <mc:Fallback>
      <p:transition spd="slow" advTm="28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5400" dirty="0">
                <a:latin typeface="UD デジタル 教科書体 NP-R" panose="02020400000000000000" pitchFamily="18" charset="-128"/>
                <a:ea typeface="UD デジタル 教科書体 NP-R" panose="02020400000000000000" pitchFamily="18" charset="-128"/>
              </a:rPr>
              <a:t>退院</a:t>
            </a:r>
            <a:endParaRPr kumimoji="1" lang="ja-JP" altLang="en-US" sz="5400" dirty="0">
              <a:latin typeface="UD デジタル 教科書体 NP-R" panose="02020400000000000000" pitchFamily="18" charset="-128"/>
              <a:ea typeface="UD デジタル 教科書体 NP-R" panose="02020400000000000000" pitchFamily="18" charset="-128"/>
            </a:endParaRPr>
          </a:p>
        </p:txBody>
      </p:sp>
      <p:grpSp>
        <p:nvGrpSpPr>
          <p:cNvPr id="23" name="グループ化 22"/>
          <p:cNvGrpSpPr/>
          <p:nvPr/>
        </p:nvGrpSpPr>
        <p:grpSpPr>
          <a:xfrm>
            <a:off x="6585744" y="800100"/>
            <a:ext cx="4572001" cy="3705564"/>
            <a:chOff x="7016261" y="908816"/>
            <a:chExt cx="4179277" cy="3491340"/>
          </a:xfrm>
        </p:grpSpPr>
        <p:sp>
          <p:nvSpPr>
            <p:cNvPr id="22" name="円形吹き出し 21"/>
            <p:cNvSpPr/>
            <p:nvPr/>
          </p:nvSpPr>
          <p:spPr>
            <a:xfrm>
              <a:off x="8062546" y="3042138"/>
              <a:ext cx="307731" cy="298939"/>
            </a:xfrm>
            <a:prstGeom prst="wedgeEllipseCallout">
              <a:avLst>
                <a:gd name="adj1" fmla="val -535118"/>
                <a:gd name="adj2" fmla="val 17426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p:cNvSpPr/>
            <p:nvPr/>
          </p:nvSpPr>
          <p:spPr>
            <a:xfrm>
              <a:off x="7016261" y="908816"/>
              <a:ext cx="4179277" cy="34913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4" name="図 23"/>
          <p:cNvPicPr>
            <a:picLocks noChangeAspect="1"/>
          </p:cNvPicPr>
          <p:nvPr/>
        </p:nvPicPr>
        <p:blipFill>
          <a:blip r:embed="rId5"/>
          <a:stretch>
            <a:fillRect/>
          </a:stretch>
        </p:blipFill>
        <p:spPr>
          <a:xfrm>
            <a:off x="7216525" y="1394916"/>
            <a:ext cx="3310437" cy="2515932"/>
          </a:xfrm>
          <a:prstGeom prst="rect">
            <a:avLst/>
          </a:prstGeom>
        </p:spPr>
      </p:pic>
      <p:grpSp>
        <p:nvGrpSpPr>
          <p:cNvPr id="26" name="グループ化 25"/>
          <p:cNvGrpSpPr/>
          <p:nvPr/>
        </p:nvGrpSpPr>
        <p:grpSpPr>
          <a:xfrm>
            <a:off x="999252" y="2171113"/>
            <a:ext cx="5096748" cy="4458086"/>
            <a:chOff x="1485900" y="2171113"/>
            <a:chExt cx="5096748" cy="4458086"/>
          </a:xfrm>
        </p:grpSpPr>
        <p:pic>
          <p:nvPicPr>
            <p:cNvPr id="11" name="図 10"/>
            <p:cNvPicPr>
              <a:picLocks noChangeAspect="1"/>
            </p:cNvPicPr>
            <p:nvPr/>
          </p:nvPicPr>
          <p:blipFill>
            <a:blip r:embed="rId6"/>
            <a:stretch>
              <a:fillRect/>
            </a:stretch>
          </p:blipFill>
          <p:spPr>
            <a:xfrm>
              <a:off x="1720667" y="2171113"/>
              <a:ext cx="4861981" cy="4458086"/>
            </a:xfrm>
            <a:prstGeom prst="rect">
              <a:avLst/>
            </a:prstGeom>
          </p:spPr>
        </p:pic>
        <p:sp>
          <p:nvSpPr>
            <p:cNvPr id="25" name="正方形/長方形 24"/>
            <p:cNvSpPr/>
            <p:nvPr/>
          </p:nvSpPr>
          <p:spPr>
            <a:xfrm>
              <a:off x="1485900" y="3117453"/>
              <a:ext cx="342900" cy="1094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 name="図 2"/>
          <p:cNvPicPr>
            <a:picLocks noChangeAspect="1"/>
          </p:cNvPicPr>
          <p:nvPr/>
        </p:nvPicPr>
        <p:blipFill>
          <a:blip r:embed="rId7"/>
          <a:stretch>
            <a:fillRect/>
          </a:stretch>
        </p:blipFill>
        <p:spPr>
          <a:xfrm rot="5400000">
            <a:off x="9083680" y="1108470"/>
            <a:ext cx="1044858" cy="1080428"/>
          </a:xfrm>
          <a:prstGeom prst="rect">
            <a:avLst/>
          </a:prstGeom>
        </p:spPr>
      </p:pic>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78585378"/>
      </p:ext>
    </p:extLst>
  </p:cSld>
  <p:clrMapOvr>
    <a:masterClrMapping/>
  </p:clrMapOvr>
  <mc:AlternateContent xmlns:mc="http://schemas.openxmlformats.org/markup-compatibility/2006">
    <mc:Choice xmlns:p14="http://schemas.microsoft.com/office/powerpoint/2010/main" Requires="p14">
      <p:transition spd="slow" p14:dur="2000" advTm="12320"/>
    </mc:Choice>
    <mc:Fallback>
      <p:transition spd="slow" advTm="12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角丸四角形 22"/>
          <p:cNvSpPr/>
          <p:nvPr/>
        </p:nvSpPr>
        <p:spPr>
          <a:xfrm>
            <a:off x="10609118" y="3132373"/>
            <a:ext cx="1167241" cy="953311"/>
          </a:xfrm>
          <a:prstGeom prst="roundRect">
            <a:avLst>
              <a:gd name="adj" fmla="val 901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退院</a:t>
            </a:r>
            <a:endParaRPr lang="en-US" altLang="ja-JP" sz="2800" b="1" dirty="0">
              <a:solidFill>
                <a:schemeClr val="tx1"/>
              </a:solidFill>
            </a:endParaRPr>
          </a:p>
          <a:p>
            <a:pPr algn="ctr"/>
            <a:r>
              <a:rPr kumimoji="1" lang="ja-JP" altLang="en-US" b="1" dirty="0">
                <a:solidFill>
                  <a:schemeClr val="tx1"/>
                </a:solidFill>
              </a:rPr>
              <a:t>など</a:t>
            </a:r>
          </a:p>
        </p:txBody>
      </p:sp>
      <p:sp>
        <p:nvSpPr>
          <p:cNvPr id="4" name="角丸四角形 3"/>
          <p:cNvSpPr/>
          <p:nvPr/>
        </p:nvSpPr>
        <p:spPr>
          <a:xfrm>
            <a:off x="838196" y="584278"/>
            <a:ext cx="10515600" cy="963968"/>
          </a:xfrm>
          <a:prstGeom prst="roundRect">
            <a:avLst>
              <a:gd name="adj" fmla="val 9014"/>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tx1"/>
                </a:solidFill>
              </a:rPr>
              <a:t>病　院</a:t>
            </a:r>
            <a:endParaRPr lang="en-US" altLang="ja-JP" sz="3600" b="1" dirty="0">
              <a:solidFill>
                <a:schemeClr val="tx1"/>
              </a:solidFill>
            </a:endParaRPr>
          </a:p>
        </p:txBody>
      </p:sp>
      <p:pic>
        <p:nvPicPr>
          <p:cNvPr id="7" name="コンテンツ プレースホルダー 6"/>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3772345" y="667702"/>
            <a:ext cx="685614" cy="811378"/>
          </a:xfrm>
        </p:spPr>
      </p:pic>
      <p:sp>
        <p:nvSpPr>
          <p:cNvPr id="15" name="角丸四角形 14"/>
          <p:cNvSpPr/>
          <p:nvPr/>
        </p:nvSpPr>
        <p:spPr>
          <a:xfrm>
            <a:off x="838196" y="5378865"/>
            <a:ext cx="10515600" cy="953311"/>
          </a:xfrm>
          <a:prstGeom prst="roundRect">
            <a:avLst>
              <a:gd name="adj" fmla="val 9014"/>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tx1"/>
                </a:solidFill>
              </a:rPr>
              <a:t>ケアマネージャー</a:t>
            </a:r>
            <a:endParaRPr kumimoji="1" lang="ja-JP" altLang="en-US" sz="3600" b="1" dirty="0">
              <a:solidFill>
                <a:schemeClr val="tx1"/>
              </a:solidFill>
            </a:endParaRPr>
          </a:p>
        </p:txBody>
      </p:sp>
      <p:pic>
        <p:nvPicPr>
          <p:cNvPr id="16" name="図 15"/>
          <p:cNvPicPr>
            <a:picLocks noChangeAspect="1"/>
          </p:cNvPicPr>
          <p:nvPr/>
        </p:nvPicPr>
        <p:blipFill>
          <a:blip r:embed="rId7"/>
          <a:stretch>
            <a:fillRect/>
          </a:stretch>
        </p:blipFill>
        <p:spPr>
          <a:xfrm>
            <a:off x="4484015" y="653444"/>
            <a:ext cx="773879" cy="825636"/>
          </a:xfrm>
          <a:prstGeom prst="rect">
            <a:avLst/>
          </a:prstGeom>
        </p:spPr>
      </p:pic>
      <p:pic>
        <p:nvPicPr>
          <p:cNvPr id="17" name="図 16"/>
          <p:cNvPicPr>
            <a:picLocks noChangeAspect="1"/>
          </p:cNvPicPr>
          <p:nvPr/>
        </p:nvPicPr>
        <p:blipFill>
          <a:blip r:embed="rId8"/>
          <a:stretch>
            <a:fillRect/>
          </a:stretch>
        </p:blipFill>
        <p:spPr>
          <a:xfrm>
            <a:off x="8029697" y="5428899"/>
            <a:ext cx="709057" cy="903277"/>
          </a:xfrm>
          <a:prstGeom prst="rect">
            <a:avLst/>
          </a:prstGeom>
        </p:spPr>
      </p:pic>
      <p:cxnSp>
        <p:nvCxnSpPr>
          <p:cNvPr id="21" name="直線矢印コネクタ 20"/>
          <p:cNvCxnSpPr/>
          <p:nvPr/>
        </p:nvCxnSpPr>
        <p:spPr>
          <a:xfrm>
            <a:off x="1672936" y="3441932"/>
            <a:ext cx="8936182" cy="4627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角丸四角形 27"/>
          <p:cNvSpPr/>
          <p:nvPr/>
        </p:nvSpPr>
        <p:spPr>
          <a:xfrm>
            <a:off x="505695" y="2986899"/>
            <a:ext cx="1167241" cy="953311"/>
          </a:xfrm>
          <a:prstGeom prst="roundRect">
            <a:avLst>
              <a:gd name="adj" fmla="val 901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入院</a:t>
            </a:r>
            <a:endParaRPr lang="en-US" altLang="ja-JP" sz="2800" b="1" dirty="0">
              <a:solidFill>
                <a:schemeClr val="tx1"/>
              </a:solidFill>
            </a:endParaRPr>
          </a:p>
        </p:txBody>
      </p:sp>
      <p:sp>
        <p:nvSpPr>
          <p:cNvPr id="29" name="角丸四角形 28"/>
          <p:cNvSpPr/>
          <p:nvPr/>
        </p:nvSpPr>
        <p:spPr>
          <a:xfrm>
            <a:off x="1361654" y="1768808"/>
            <a:ext cx="2410691" cy="1022477"/>
          </a:xfrm>
          <a:prstGeom prst="roundRect">
            <a:avLst>
              <a:gd name="adj" fmla="val 901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rPr>
              <a:t>おおむね３日以内</a:t>
            </a:r>
            <a:endParaRPr lang="en-US" altLang="ja-JP" sz="2000" b="1" dirty="0">
              <a:solidFill>
                <a:schemeClr val="tx1"/>
              </a:solidFill>
            </a:endParaRPr>
          </a:p>
          <a:p>
            <a:pPr algn="ctr"/>
            <a:r>
              <a:rPr lang="ja-JP" altLang="en-US" sz="2000" b="1" dirty="0">
                <a:solidFill>
                  <a:schemeClr val="tx1"/>
                </a:solidFill>
              </a:rPr>
              <a:t>入院時連絡</a:t>
            </a:r>
            <a:endParaRPr lang="en-US" altLang="ja-JP" sz="2000" b="1" dirty="0">
              <a:solidFill>
                <a:schemeClr val="tx1"/>
              </a:solidFill>
            </a:endParaRPr>
          </a:p>
        </p:txBody>
      </p:sp>
      <p:sp>
        <p:nvSpPr>
          <p:cNvPr id="31" name="角丸四角形 30"/>
          <p:cNvSpPr/>
          <p:nvPr/>
        </p:nvSpPr>
        <p:spPr>
          <a:xfrm>
            <a:off x="5784273" y="1788638"/>
            <a:ext cx="2410691" cy="1022477"/>
          </a:xfrm>
          <a:prstGeom prst="roundRect">
            <a:avLst>
              <a:gd name="adj" fmla="val 901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rPr>
              <a:t>退院７日前まで</a:t>
            </a:r>
            <a:endParaRPr lang="en-US" altLang="ja-JP" sz="2000" b="1" dirty="0">
              <a:solidFill>
                <a:schemeClr val="tx1"/>
              </a:solidFill>
            </a:endParaRPr>
          </a:p>
          <a:p>
            <a:pPr algn="ctr"/>
            <a:r>
              <a:rPr lang="ja-JP" altLang="en-US" sz="2000" b="1" dirty="0">
                <a:solidFill>
                  <a:schemeClr val="tx1"/>
                </a:solidFill>
              </a:rPr>
              <a:t>退院見込の連絡</a:t>
            </a:r>
            <a:endParaRPr lang="en-US" altLang="ja-JP" sz="2000" b="1" dirty="0">
              <a:solidFill>
                <a:schemeClr val="tx1"/>
              </a:solidFill>
            </a:endParaRPr>
          </a:p>
        </p:txBody>
      </p:sp>
      <p:sp>
        <p:nvSpPr>
          <p:cNvPr id="32" name="角丸四角形 31"/>
          <p:cNvSpPr/>
          <p:nvPr/>
        </p:nvSpPr>
        <p:spPr>
          <a:xfrm>
            <a:off x="8537863" y="4148299"/>
            <a:ext cx="1579419" cy="1022477"/>
          </a:xfrm>
          <a:prstGeom prst="roundRect">
            <a:avLst>
              <a:gd name="adj" fmla="val 901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rPr>
              <a:t>退院調整</a:t>
            </a:r>
            <a:endParaRPr lang="en-US" altLang="ja-JP" sz="2000" b="1" dirty="0">
              <a:solidFill>
                <a:schemeClr val="tx1"/>
              </a:solidFill>
            </a:endParaRPr>
          </a:p>
          <a:p>
            <a:pPr algn="ctr"/>
            <a:r>
              <a:rPr lang="ja-JP" altLang="en-US" sz="2000" b="1" dirty="0">
                <a:solidFill>
                  <a:schemeClr val="tx1"/>
                </a:solidFill>
              </a:rPr>
              <a:t>開始</a:t>
            </a:r>
            <a:endParaRPr lang="en-US" altLang="ja-JP" sz="2000" b="1" dirty="0">
              <a:solidFill>
                <a:schemeClr val="tx1"/>
              </a:solidFill>
            </a:endParaRPr>
          </a:p>
        </p:txBody>
      </p:sp>
      <p:sp>
        <p:nvSpPr>
          <p:cNvPr id="33" name="下矢印 32"/>
          <p:cNvSpPr/>
          <p:nvPr/>
        </p:nvSpPr>
        <p:spPr>
          <a:xfrm>
            <a:off x="2277336" y="2837665"/>
            <a:ext cx="467591" cy="2437155"/>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下矢印 33"/>
          <p:cNvSpPr/>
          <p:nvPr/>
        </p:nvSpPr>
        <p:spPr>
          <a:xfrm>
            <a:off x="6664032" y="2841427"/>
            <a:ext cx="467591" cy="2437155"/>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下矢印 34"/>
          <p:cNvSpPr/>
          <p:nvPr/>
        </p:nvSpPr>
        <p:spPr>
          <a:xfrm rot="10800000">
            <a:off x="4457959" y="1687169"/>
            <a:ext cx="467591" cy="2437155"/>
          </a:xfrm>
          <a:prstGeom prst="downArrow">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下矢印 35"/>
          <p:cNvSpPr/>
          <p:nvPr/>
        </p:nvSpPr>
        <p:spPr>
          <a:xfrm rot="10800000">
            <a:off x="9093776" y="1672991"/>
            <a:ext cx="467591" cy="2437155"/>
          </a:xfrm>
          <a:prstGeom prst="downArrow">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角丸四角形 36"/>
          <p:cNvSpPr/>
          <p:nvPr/>
        </p:nvSpPr>
        <p:spPr>
          <a:xfrm>
            <a:off x="3499134" y="4148299"/>
            <a:ext cx="2410691" cy="1022477"/>
          </a:xfrm>
          <a:prstGeom prst="roundRect">
            <a:avLst>
              <a:gd name="adj" fmla="val 901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rPr>
              <a:t>おおむね３日以内</a:t>
            </a:r>
            <a:endParaRPr lang="en-US" altLang="ja-JP" sz="2000" b="1" dirty="0">
              <a:solidFill>
                <a:schemeClr val="tx1"/>
              </a:solidFill>
            </a:endParaRPr>
          </a:p>
          <a:p>
            <a:pPr algn="ctr"/>
            <a:r>
              <a:rPr lang="ja-JP" altLang="en-US" sz="2000" b="1" dirty="0">
                <a:solidFill>
                  <a:schemeClr val="tx1"/>
                </a:solidFill>
              </a:rPr>
              <a:t>入院時情報提供</a:t>
            </a:r>
            <a:endParaRPr lang="en-US" altLang="ja-JP" sz="2000" b="1" dirty="0">
              <a:solidFill>
                <a:schemeClr val="tx1"/>
              </a:solidFill>
            </a:endParaRPr>
          </a:p>
        </p:txBody>
      </p:sp>
      <p:pic>
        <p:nvPicPr>
          <p:cNvPr id="5" name="オーディオ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575343792"/>
      </p:ext>
    </p:extLst>
  </p:cSld>
  <p:clrMapOvr>
    <a:masterClrMapping/>
  </p:clrMapOvr>
  <mc:AlternateContent xmlns:mc="http://schemas.openxmlformats.org/markup-compatibility/2006">
    <mc:Choice xmlns:p14="http://schemas.microsoft.com/office/powerpoint/2010/main" Requires="p14">
      <p:transition spd="slow" p14:dur="2000" advTm="45842"/>
    </mc:Choice>
    <mc:Fallback>
      <p:transition spd="slow" advTm="45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up)">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up)">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down)">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down)">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up)">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up)">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down)">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down)">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5"/>
                </p:tgtEl>
              </p:cMediaNode>
            </p:audio>
          </p:childTnLst>
        </p:cTn>
      </p:par>
    </p:tnLst>
    <p:bldLst>
      <p:bldP spid="29" grpId="0" animBg="1"/>
      <p:bldP spid="31" grpId="0" animBg="1"/>
      <p:bldP spid="32" grpId="0" animBg="1"/>
      <p:bldP spid="33" grpId="0" animBg="1"/>
      <p:bldP spid="34" grpId="0" animBg="1"/>
      <p:bldP spid="35" grpId="0" animBg="1"/>
      <p:bldP spid="36" grpId="0" animBg="1"/>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b="1" dirty="0">
                <a:latin typeface="UD デジタル 教科書体 NP-R" panose="02020400000000000000" pitchFamily="18" charset="-128"/>
                <a:ea typeface="UD デジタル 教科書体 NP-R" panose="02020400000000000000" pitchFamily="18" charset="-128"/>
              </a:rPr>
              <a:t>入院前に</a:t>
            </a:r>
            <a:r>
              <a:rPr kumimoji="1" lang="en-US" altLang="ja-JP" b="1" dirty="0">
                <a:latin typeface="UD デジタル 教科書体 NP-R" panose="02020400000000000000" pitchFamily="18" charset="-128"/>
                <a:ea typeface="UD デジタル 教科書体 NP-R" panose="02020400000000000000" pitchFamily="18" charset="-128"/>
              </a:rPr>
              <a:t/>
            </a:r>
            <a:br>
              <a:rPr kumimoji="1" lang="en-US" altLang="ja-JP" b="1" dirty="0">
                <a:latin typeface="UD デジタル 教科書体 NP-R" panose="02020400000000000000" pitchFamily="18" charset="-128"/>
                <a:ea typeface="UD デジタル 教科書体 NP-R" panose="02020400000000000000" pitchFamily="18" charset="-128"/>
              </a:rPr>
            </a:br>
            <a:r>
              <a:rPr kumimoji="1" lang="ja-JP" altLang="en-US" b="1" dirty="0">
                <a:latin typeface="UD デジタル 教科書体 NP-R" panose="02020400000000000000" pitchFamily="18" charset="-128"/>
                <a:ea typeface="UD デジタル 教科書体 NP-R" panose="02020400000000000000" pitchFamily="18" charset="-128"/>
              </a:rPr>
              <a:t>ケアマネが決まっていない場合</a:t>
            </a:r>
            <a:r>
              <a:rPr kumimoji="1" lang="en-US" altLang="ja-JP" dirty="0">
                <a:latin typeface="UD デジタル 教科書体 NP-R" panose="02020400000000000000" pitchFamily="18" charset="-128"/>
                <a:ea typeface="UD デジタル 教科書体 NP-R" panose="02020400000000000000" pitchFamily="18" charset="-128"/>
              </a:rPr>
              <a:t/>
            </a:r>
            <a:br>
              <a:rPr kumimoji="1" lang="en-US" altLang="ja-JP" dirty="0">
                <a:latin typeface="UD デジタル 教科書体 NP-R" panose="02020400000000000000" pitchFamily="18" charset="-128"/>
                <a:ea typeface="UD デジタル 教科書体 NP-R" panose="02020400000000000000" pitchFamily="18" charset="-128"/>
              </a:rPr>
            </a:br>
            <a:r>
              <a:rPr lang="ja-JP" altLang="en-US" sz="4000" dirty="0">
                <a:latin typeface="UD デジタル 教科書体 NP-R" panose="02020400000000000000" pitchFamily="18" charset="-128"/>
                <a:ea typeface="UD デジタル 教科書体 NP-R" panose="02020400000000000000" pitchFamily="18" charset="-128"/>
              </a:rPr>
              <a:t>（入院後、新たに介護保険を利用する場合）</a:t>
            </a:r>
            <a:endParaRPr kumimoji="1" lang="ja-JP" altLang="en-US" sz="4000" dirty="0">
              <a:latin typeface="UD デジタル 教科書体 NP-R" panose="02020400000000000000" pitchFamily="18" charset="-128"/>
              <a:ea typeface="UD デジタル 教科書体 NP-R" panose="02020400000000000000" pitchFamily="18" charset="-128"/>
            </a:endParaRPr>
          </a:p>
        </p:txBody>
      </p:sp>
      <p:sp>
        <p:nvSpPr>
          <p:cNvPr id="4" name="テキスト プレースホルダー 3"/>
          <p:cNvSpPr>
            <a:spLocks noGrp="1"/>
          </p:cNvSpPr>
          <p:nvPr>
            <p:ph type="body" idx="1"/>
          </p:nvPr>
        </p:nvSpPr>
        <p:spPr/>
        <p:txBody>
          <a:bodyPr/>
          <a:lstStyle/>
          <a:p>
            <a:endParaRPr kumimoji="1" lang="ja-JP" altLang="en-US"/>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31829773"/>
      </p:ext>
    </p:extLst>
  </p:cSld>
  <p:clrMapOvr>
    <a:masterClrMapping/>
  </p:clrMapOvr>
  <mc:AlternateContent xmlns:mc="http://schemas.openxmlformats.org/markup-compatibility/2006">
    <mc:Choice xmlns:p14="http://schemas.microsoft.com/office/powerpoint/2010/main" Requires="p14">
      <p:transition spd="slow" p14:dur="2000" advTm="8503"/>
    </mc:Choice>
    <mc:Fallback>
      <p:transition spd="slow" advTm="8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5400" dirty="0">
                <a:latin typeface="UD デジタル 教科書体 NP-R" panose="02020400000000000000" pitchFamily="18" charset="-128"/>
                <a:ea typeface="UD デジタル 教科書体 NP-R" panose="02020400000000000000" pitchFamily="18" charset="-128"/>
              </a:rPr>
              <a:t>入院中</a:t>
            </a:r>
            <a:endParaRPr kumimoji="1" lang="ja-JP" altLang="en-US" sz="5400" dirty="0">
              <a:latin typeface="UD デジタル 教科書体 NP-R" panose="02020400000000000000" pitchFamily="18" charset="-128"/>
              <a:ea typeface="UD デジタル 教科書体 NP-R" panose="02020400000000000000" pitchFamily="18" charset="-128"/>
            </a:endParaRPr>
          </a:p>
        </p:txBody>
      </p:sp>
      <p:grpSp>
        <p:nvGrpSpPr>
          <p:cNvPr id="5" name="グループ化 4"/>
          <p:cNvGrpSpPr/>
          <p:nvPr/>
        </p:nvGrpSpPr>
        <p:grpSpPr>
          <a:xfrm>
            <a:off x="4528254" y="1687723"/>
            <a:ext cx="3729378" cy="1906621"/>
            <a:chOff x="4528254" y="1687723"/>
            <a:chExt cx="3729378" cy="1906621"/>
          </a:xfrm>
        </p:grpSpPr>
        <p:sp>
          <p:nvSpPr>
            <p:cNvPr id="3" name="円形吹き出し 2"/>
            <p:cNvSpPr/>
            <p:nvPr/>
          </p:nvSpPr>
          <p:spPr>
            <a:xfrm rot="364188">
              <a:off x="6120991" y="2402442"/>
              <a:ext cx="661481" cy="507763"/>
            </a:xfrm>
            <a:prstGeom prst="wedgeEllipseCallout">
              <a:avLst>
                <a:gd name="adj1" fmla="val -381911"/>
                <a:gd name="adj2" fmla="val 303863"/>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4528254" y="1687723"/>
              <a:ext cx="3729378" cy="1906621"/>
            </a:xfrm>
            <a:prstGeom prst="roundRect">
              <a:avLst>
                <a:gd name="adj" fmla="val 9014"/>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tx1"/>
                  </a:solidFill>
                </a:rPr>
                <a:t>在宅では介護が</a:t>
              </a:r>
              <a:endParaRPr lang="en-US" altLang="ja-JP" sz="3600" b="1" dirty="0">
                <a:solidFill>
                  <a:schemeClr val="tx1"/>
                </a:solidFill>
              </a:endParaRPr>
            </a:p>
            <a:p>
              <a:pPr algn="ctr"/>
              <a:r>
                <a:rPr lang="ja-JP" altLang="en-US" sz="3600" b="1" dirty="0">
                  <a:solidFill>
                    <a:schemeClr val="tx1"/>
                  </a:solidFill>
                </a:rPr>
                <a:t>必要になりそう</a:t>
              </a:r>
              <a:endParaRPr lang="en-US" altLang="ja-JP" sz="3600" b="1" dirty="0">
                <a:solidFill>
                  <a:schemeClr val="tx1"/>
                </a:solidFill>
              </a:endParaRPr>
            </a:p>
          </p:txBody>
        </p:sp>
      </p:grpSp>
      <p:sp>
        <p:nvSpPr>
          <p:cNvPr id="6" name="正方形/長方形 5"/>
          <p:cNvSpPr/>
          <p:nvPr/>
        </p:nvSpPr>
        <p:spPr>
          <a:xfrm>
            <a:off x="1755806"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rgbClr val="002060"/>
                </a:solidFill>
              </a:rPr>
              <a:t>病院</a:t>
            </a:r>
          </a:p>
        </p:txBody>
      </p:sp>
      <p:sp>
        <p:nvSpPr>
          <p:cNvPr id="9" name="正方形/長方形 8"/>
          <p:cNvSpPr/>
          <p:nvPr/>
        </p:nvSpPr>
        <p:spPr>
          <a:xfrm>
            <a:off x="9013541"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rgbClr val="002060"/>
                </a:solidFill>
              </a:rPr>
              <a:t>ケアマネ</a:t>
            </a:r>
            <a:endParaRPr kumimoji="1" lang="ja-JP" altLang="en-US" sz="3600" b="1" dirty="0">
              <a:solidFill>
                <a:srgbClr val="002060"/>
              </a:solidFill>
            </a:endParaRPr>
          </a:p>
        </p:txBody>
      </p:sp>
      <p:pic>
        <p:nvPicPr>
          <p:cNvPr id="10" name="図 9"/>
          <p:cNvPicPr>
            <a:picLocks noChangeAspect="1"/>
          </p:cNvPicPr>
          <p:nvPr/>
        </p:nvPicPr>
        <p:blipFill>
          <a:blip r:embed="rId5"/>
          <a:stretch>
            <a:fillRect/>
          </a:stretch>
        </p:blipFill>
        <p:spPr>
          <a:xfrm>
            <a:off x="2560722" y="3131711"/>
            <a:ext cx="1211623" cy="3657231"/>
          </a:xfrm>
          <a:prstGeom prst="rect">
            <a:avLst/>
          </a:prstGeom>
        </p:spPr>
      </p:pic>
      <p:pic>
        <p:nvPicPr>
          <p:cNvPr id="7" name="コンテンツ プレースホルダー 6"/>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838200" y="2943755"/>
            <a:ext cx="1555021" cy="1840261"/>
          </a:xfrm>
        </p:spPr>
      </p:pic>
      <p:sp>
        <p:nvSpPr>
          <p:cNvPr id="11" name="正方形/長方形 10"/>
          <p:cNvSpPr/>
          <p:nvPr/>
        </p:nvSpPr>
        <p:spPr>
          <a:xfrm>
            <a:off x="9308640" y="3131711"/>
            <a:ext cx="1275054" cy="3317727"/>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オーディオ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01672570"/>
      </p:ext>
    </p:extLst>
  </p:cSld>
  <p:clrMapOvr>
    <a:masterClrMapping/>
  </p:clrMapOvr>
  <mc:AlternateContent xmlns:mc="http://schemas.openxmlformats.org/markup-compatibility/2006">
    <mc:Choice xmlns:p14="http://schemas.microsoft.com/office/powerpoint/2010/main" Requires="p14">
      <p:transition spd="slow" p14:dur="2000" advTm="9808"/>
    </mc:Choice>
    <mc:Fallback>
      <p:transition spd="slow" advTm="9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5400" dirty="0">
                <a:latin typeface="UD デジタル 教科書体 NP-R" panose="02020400000000000000" pitchFamily="18" charset="-128"/>
                <a:ea typeface="UD デジタル 教科書体 NP-R" panose="02020400000000000000" pitchFamily="18" charset="-128"/>
              </a:rPr>
              <a:t>入院中</a:t>
            </a:r>
            <a:endParaRPr kumimoji="1" lang="ja-JP" altLang="en-US" sz="5400" dirty="0">
              <a:latin typeface="UD デジタル 教科書体 NP-R" panose="02020400000000000000" pitchFamily="18" charset="-128"/>
              <a:ea typeface="UD デジタル 教科書体 NP-R" panose="02020400000000000000" pitchFamily="18" charset="-128"/>
            </a:endParaRPr>
          </a:p>
        </p:txBody>
      </p:sp>
      <p:grpSp>
        <p:nvGrpSpPr>
          <p:cNvPr id="5" name="グループ化 4"/>
          <p:cNvGrpSpPr/>
          <p:nvPr/>
        </p:nvGrpSpPr>
        <p:grpSpPr>
          <a:xfrm>
            <a:off x="4528254" y="1687723"/>
            <a:ext cx="3729378" cy="1906621"/>
            <a:chOff x="4528254" y="1687723"/>
            <a:chExt cx="3729378" cy="1906621"/>
          </a:xfrm>
        </p:grpSpPr>
        <p:sp>
          <p:nvSpPr>
            <p:cNvPr id="3" name="円形吹き出し 2"/>
            <p:cNvSpPr/>
            <p:nvPr/>
          </p:nvSpPr>
          <p:spPr>
            <a:xfrm rot="364188">
              <a:off x="6120991" y="2402442"/>
              <a:ext cx="661481" cy="507763"/>
            </a:xfrm>
            <a:prstGeom prst="wedgeEllipseCallout">
              <a:avLst>
                <a:gd name="adj1" fmla="val -381911"/>
                <a:gd name="adj2" fmla="val 303863"/>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a:p>
          </p:txBody>
        </p:sp>
        <p:sp>
          <p:nvSpPr>
            <p:cNvPr id="4" name="角丸四角形 3"/>
            <p:cNvSpPr/>
            <p:nvPr/>
          </p:nvSpPr>
          <p:spPr>
            <a:xfrm>
              <a:off x="4528254" y="1687723"/>
              <a:ext cx="3729378" cy="1906621"/>
            </a:xfrm>
            <a:prstGeom prst="roundRect">
              <a:avLst>
                <a:gd name="adj" fmla="val 9014"/>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tx1"/>
                  </a:solidFill>
                </a:rPr>
                <a:t>在宅では介護が</a:t>
              </a:r>
              <a:endParaRPr lang="en-US" altLang="ja-JP" sz="3600" b="1" dirty="0">
                <a:solidFill>
                  <a:schemeClr val="tx1"/>
                </a:solidFill>
              </a:endParaRPr>
            </a:p>
            <a:p>
              <a:pPr algn="ctr"/>
              <a:r>
                <a:rPr lang="ja-JP" altLang="en-US" sz="3600" b="1" dirty="0">
                  <a:solidFill>
                    <a:schemeClr val="tx1"/>
                  </a:solidFill>
                </a:rPr>
                <a:t>必要になりそう</a:t>
              </a:r>
              <a:endParaRPr lang="en-US" altLang="ja-JP" sz="3600" b="1" dirty="0">
                <a:solidFill>
                  <a:schemeClr val="tx1"/>
                </a:solidFill>
              </a:endParaRPr>
            </a:p>
          </p:txBody>
        </p:sp>
      </p:grpSp>
      <p:sp>
        <p:nvSpPr>
          <p:cNvPr id="6" name="正方形/長方形 5"/>
          <p:cNvSpPr/>
          <p:nvPr/>
        </p:nvSpPr>
        <p:spPr>
          <a:xfrm>
            <a:off x="1755806"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rgbClr val="002060"/>
                </a:solidFill>
              </a:rPr>
              <a:t>病院</a:t>
            </a:r>
          </a:p>
        </p:txBody>
      </p:sp>
      <p:sp>
        <p:nvSpPr>
          <p:cNvPr id="9" name="正方形/長方形 8"/>
          <p:cNvSpPr/>
          <p:nvPr/>
        </p:nvSpPr>
        <p:spPr>
          <a:xfrm>
            <a:off x="9013541"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rgbClr val="002060"/>
                </a:solidFill>
              </a:rPr>
              <a:t>ケアマネ</a:t>
            </a:r>
            <a:endParaRPr kumimoji="1" lang="ja-JP" altLang="en-US" sz="3600" b="1" dirty="0">
              <a:solidFill>
                <a:srgbClr val="002060"/>
              </a:solidFill>
            </a:endParaRPr>
          </a:p>
        </p:txBody>
      </p:sp>
      <p:pic>
        <p:nvPicPr>
          <p:cNvPr id="10" name="図 9"/>
          <p:cNvPicPr>
            <a:picLocks noChangeAspect="1"/>
          </p:cNvPicPr>
          <p:nvPr/>
        </p:nvPicPr>
        <p:blipFill>
          <a:blip r:embed="rId5"/>
          <a:stretch>
            <a:fillRect/>
          </a:stretch>
        </p:blipFill>
        <p:spPr>
          <a:xfrm>
            <a:off x="2560722" y="3131711"/>
            <a:ext cx="1211623" cy="3657231"/>
          </a:xfrm>
          <a:prstGeom prst="rect">
            <a:avLst/>
          </a:prstGeom>
        </p:spPr>
      </p:pic>
      <p:pic>
        <p:nvPicPr>
          <p:cNvPr id="7" name="コンテンツ プレースホルダー 6"/>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838200" y="2943755"/>
            <a:ext cx="1555021" cy="1840261"/>
          </a:xfrm>
        </p:spPr>
      </p:pic>
      <p:grpSp>
        <p:nvGrpSpPr>
          <p:cNvPr id="13" name="グループ化 12"/>
          <p:cNvGrpSpPr/>
          <p:nvPr/>
        </p:nvGrpSpPr>
        <p:grpSpPr>
          <a:xfrm>
            <a:off x="4528254" y="4398760"/>
            <a:ext cx="3729378" cy="1906621"/>
            <a:chOff x="4528254" y="1687723"/>
            <a:chExt cx="3729378" cy="1906621"/>
          </a:xfrm>
          <a:solidFill>
            <a:schemeClr val="accent6">
              <a:lumMod val="20000"/>
              <a:lumOff val="80000"/>
            </a:schemeClr>
          </a:solidFill>
        </p:grpSpPr>
        <p:sp>
          <p:nvSpPr>
            <p:cNvPr id="14" name="円形吹き出し 13"/>
            <p:cNvSpPr/>
            <p:nvPr/>
          </p:nvSpPr>
          <p:spPr>
            <a:xfrm rot="364188">
              <a:off x="6120988" y="2674582"/>
              <a:ext cx="661481" cy="507763"/>
            </a:xfrm>
            <a:prstGeom prst="wedgeEllipseCallout">
              <a:avLst>
                <a:gd name="adj1" fmla="val -413175"/>
                <a:gd name="adj2" fmla="val -20179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4528254" y="1687723"/>
              <a:ext cx="3729378" cy="1906621"/>
            </a:xfrm>
            <a:prstGeom prst="roundRect">
              <a:avLst>
                <a:gd name="adj" fmla="val 9014"/>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tx1"/>
                  </a:solidFill>
                </a:rPr>
                <a:t>介護保険の申請を勧めよう</a:t>
              </a:r>
              <a:endParaRPr kumimoji="1" lang="ja-JP" altLang="en-US" sz="3600" b="1" dirty="0">
                <a:solidFill>
                  <a:schemeClr val="tx1"/>
                </a:solidFill>
              </a:endParaRPr>
            </a:p>
          </p:txBody>
        </p:sp>
      </p:grpSp>
      <p:sp>
        <p:nvSpPr>
          <p:cNvPr id="11" name="正方形/長方形 10"/>
          <p:cNvSpPr/>
          <p:nvPr/>
        </p:nvSpPr>
        <p:spPr>
          <a:xfrm>
            <a:off x="9308640" y="3131711"/>
            <a:ext cx="1275054" cy="3317727"/>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オーディオ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35769292"/>
      </p:ext>
    </p:extLst>
  </p:cSld>
  <p:clrMapOvr>
    <a:masterClrMapping/>
  </p:clrMapOvr>
  <mc:AlternateContent xmlns:mc="http://schemas.openxmlformats.org/markup-compatibility/2006">
    <mc:Choice xmlns:p14="http://schemas.microsoft.com/office/powerpoint/2010/main" Requires="p14">
      <p:transition spd="slow" p14:dur="2000" advTm="13648"/>
    </mc:Choice>
    <mc:Fallback>
      <p:transition spd="slow" advTm="13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5400" dirty="0">
                <a:latin typeface="UD デジタル 教科書体 NP-R" panose="02020400000000000000" pitchFamily="18" charset="-128"/>
                <a:ea typeface="UD デジタル 教科書体 NP-R" panose="02020400000000000000" pitchFamily="18" charset="-128"/>
              </a:rPr>
              <a:t>退院の見込</a:t>
            </a:r>
            <a:endParaRPr kumimoji="1" lang="ja-JP" altLang="en-US" sz="5400" dirty="0">
              <a:latin typeface="UD デジタル 教科書体 NP-R" panose="02020400000000000000" pitchFamily="18" charset="-128"/>
              <a:ea typeface="UD デジタル 教科書体 NP-R" panose="02020400000000000000" pitchFamily="18" charset="-128"/>
            </a:endParaRPr>
          </a:p>
        </p:txBody>
      </p:sp>
      <p:grpSp>
        <p:nvGrpSpPr>
          <p:cNvPr id="5" name="グループ化 4"/>
          <p:cNvGrpSpPr/>
          <p:nvPr/>
        </p:nvGrpSpPr>
        <p:grpSpPr>
          <a:xfrm>
            <a:off x="4528254" y="1687723"/>
            <a:ext cx="3729378" cy="1906621"/>
            <a:chOff x="4528254" y="1687723"/>
            <a:chExt cx="3729378" cy="1906621"/>
          </a:xfrm>
        </p:grpSpPr>
        <p:sp>
          <p:nvSpPr>
            <p:cNvPr id="3" name="円形吹き出し 2"/>
            <p:cNvSpPr/>
            <p:nvPr/>
          </p:nvSpPr>
          <p:spPr>
            <a:xfrm rot="364188">
              <a:off x="6120991" y="2402442"/>
              <a:ext cx="661481" cy="507763"/>
            </a:xfrm>
            <a:prstGeom prst="wedgeEllipseCallout">
              <a:avLst>
                <a:gd name="adj1" fmla="val -381911"/>
                <a:gd name="adj2" fmla="val 303863"/>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4528254" y="1687723"/>
              <a:ext cx="3729378" cy="1906621"/>
            </a:xfrm>
            <a:prstGeom prst="roundRect">
              <a:avLst>
                <a:gd name="adj" fmla="val 9014"/>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tx1"/>
                  </a:solidFill>
                </a:rPr>
                <a:t>近いうちに退院できそうです</a:t>
              </a:r>
              <a:endParaRPr kumimoji="1" lang="ja-JP" altLang="en-US" sz="3600" b="1" dirty="0">
                <a:solidFill>
                  <a:schemeClr val="tx1"/>
                </a:solidFill>
              </a:endParaRPr>
            </a:p>
          </p:txBody>
        </p:sp>
      </p:grpSp>
      <p:sp>
        <p:nvSpPr>
          <p:cNvPr id="6" name="正方形/長方形 5"/>
          <p:cNvSpPr/>
          <p:nvPr/>
        </p:nvSpPr>
        <p:spPr>
          <a:xfrm>
            <a:off x="1755806"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rgbClr val="002060"/>
                </a:solidFill>
              </a:rPr>
              <a:t>病院</a:t>
            </a:r>
          </a:p>
        </p:txBody>
      </p:sp>
      <p:sp>
        <p:nvSpPr>
          <p:cNvPr id="9" name="正方形/長方形 8"/>
          <p:cNvSpPr/>
          <p:nvPr/>
        </p:nvSpPr>
        <p:spPr>
          <a:xfrm>
            <a:off x="9013541"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rgbClr val="002060"/>
                </a:solidFill>
              </a:rPr>
              <a:t>ケアマネ</a:t>
            </a:r>
            <a:endParaRPr kumimoji="1" lang="ja-JP" altLang="en-US" sz="3600" b="1" dirty="0">
              <a:solidFill>
                <a:srgbClr val="002060"/>
              </a:solidFill>
            </a:endParaRPr>
          </a:p>
        </p:txBody>
      </p:sp>
      <p:pic>
        <p:nvPicPr>
          <p:cNvPr id="10" name="図 9"/>
          <p:cNvPicPr>
            <a:picLocks noChangeAspect="1"/>
          </p:cNvPicPr>
          <p:nvPr/>
        </p:nvPicPr>
        <p:blipFill>
          <a:blip r:embed="rId5"/>
          <a:stretch>
            <a:fillRect/>
          </a:stretch>
        </p:blipFill>
        <p:spPr>
          <a:xfrm>
            <a:off x="2560722" y="3131711"/>
            <a:ext cx="1211623" cy="3657231"/>
          </a:xfrm>
          <a:prstGeom prst="rect">
            <a:avLst/>
          </a:prstGeom>
        </p:spPr>
      </p:pic>
      <p:pic>
        <p:nvPicPr>
          <p:cNvPr id="7" name="コンテンツ プレースホルダー 6"/>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838200" y="2943755"/>
            <a:ext cx="1555021" cy="1840261"/>
          </a:xfrm>
        </p:spPr>
      </p:pic>
      <p:sp>
        <p:nvSpPr>
          <p:cNvPr id="8" name="正方形/長方形 7"/>
          <p:cNvSpPr/>
          <p:nvPr/>
        </p:nvSpPr>
        <p:spPr>
          <a:xfrm>
            <a:off x="9125308" y="3013286"/>
            <a:ext cx="1793004" cy="16523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地域包括</a:t>
            </a:r>
            <a:endParaRPr lang="en-US" altLang="ja-JP" sz="2400" b="1" dirty="0">
              <a:solidFill>
                <a:schemeClr val="tx1"/>
              </a:solidFill>
            </a:endParaRPr>
          </a:p>
          <a:p>
            <a:pPr algn="ctr"/>
            <a:r>
              <a:rPr lang="ja-JP" altLang="en-US" sz="2400" b="1" dirty="0">
                <a:solidFill>
                  <a:schemeClr val="tx1"/>
                </a:solidFill>
              </a:rPr>
              <a:t>支援センター</a:t>
            </a:r>
            <a:endParaRPr lang="en-US" altLang="ja-JP" sz="2400" b="1" dirty="0">
              <a:solidFill>
                <a:schemeClr val="tx1"/>
              </a:solidFill>
            </a:endParaRPr>
          </a:p>
        </p:txBody>
      </p:sp>
      <p:sp>
        <p:nvSpPr>
          <p:cNvPr id="18" name="正方形/長方形 17"/>
          <p:cNvSpPr/>
          <p:nvPr/>
        </p:nvSpPr>
        <p:spPr>
          <a:xfrm>
            <a:off x="9125308" y="4787106"/>
            <a:ext cx="1793004" cy="168948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居宅介護</a:t>
            </a:r>
            <a:endParaRPr lang="en-US" altLang="ja-JP" sz="2400" b="1" dirty="0">
              <a:solidFill>
                <a:schemeClr val="tx1"/>
              </a:solidFill>
            </a:endParaRPr>
          </a:p>
          <a:p>
            <a:pPr algn="ctr"/>
            <a:r>
              <a:rPr lang="ja-JP" altLang="en-US" sz="2400" b="1" dirty="0">
                <a:solidFill>
                  <a:schemeClr val="tx1"/>
                </a:solidFill>
              </a:rPr>
              <a:t>支援事業所</a:t>
            </a:r>
            <a:endParaRPr kumimoji="1" lang="ja-JP" altLang="en-US" sz="2400" b="1" dirty="0">
              <a:solidFill>
                <a:schemeClr val="tx1"/>
              </a:solidFill>
            </a:endParaRPr>
          </a:p>
        </p:txBody>
      </p:sp>
      <p:pic>
        <p:nvPicPr>
          <p:cNvPr id="12" name="オーディオ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91784854"/>
      </p:ext>
    </p:extLst>
  </p:cSld>
  <p:clrMapOvr>
    <a:masterClrMapping/>
  </p:clrMapOvr>
  <mc:AlternateContent xmlns:mc="http://schemas.openxmlformats.org/markup-compatibility/2006">
    <mc:Choice xmlns:p14="http://schemas.microsoft.com/office/powerpoint/2010/main" Requires="p14">
      <p:transition spd="slow" p14:dur="2000" advTm="31880"/>
    </mc:Choice>
    <mc:Fallback>
      <p:transition spd="slow" advTm="31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5400" dirty="0">
                <a:latin typeface="UD デジタル 教科書体 NP-R" panose="02020400000000000000" pitchFamily="18" charset="-128"/>
                <a:ea typeface="UD デジタル 教科書体 NP-R" panose="02020400000000000000" pitchFamily="18" charset="-128"/>
              </a:rPr>
              <a:t>退院調整</a:t>
            </a:r>
            <a:endParaRPr kumimoji="1" lang="ja-JP" altLang="en-US" sz="5400" dirty="0">
              <a:latin typeface="UD デジタル 教科書体 NP-R" panose="02020400000000000000" pitchFamily="18" charset="-128"/>
              <a:ea typeface="UD デジタル 教科書体 NP-R" panose="02020400000000000000" pitchFamily="18" charset="-128"/>
            </a:endParaRPr>
          </a:p>
        </p:txBody>
      </p:sp>
      <p:grpSp>
        <p:nvGrpSpPr>
          <p:cNvPr id="5" name="グループ化 4"/>
          <p:cNvGrpSpPr/>
          <p:nvPr/>
        </p:nvGrpSpPr>
        <p:grpSpPr>
          <a:xfrm>
            <a:off x="4528254" y="1687723"/>
            <a:ext cx="3729378" cy="1906621"/>
            <a:chOff x="4528254" y="1687723"/>
            <a:chExt cx="3729378" cy="1906621"/>
          </a:xfrm>
        </p:grpSpPr>
        <p:sp>
          <p:nvSpPr>
            <p:cNvPr id="3" name="円形吹き出し 2"/>
            <p:cNvSpPr/>
            <p:nvPr/>
          </p:nvSpPr>
          <p:spPr>
            <a:xfrm rot="364188">
              <a:off x="6120991" y="2402442"/>
              <a:ext cx="661481" cy="507763"/>
            </a:xfrm>
            <a:prstGeom prst="wedgeEllipseCallout">
              <a:avLst>
                <a:gd name="adj1" fmla="val -381911"/>
                <a:gd name="adj2" fmla="val 303863"/>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4528254" y="1687723"/>
              <a:ext cx="3729378" cy="1906621"/>
            </a:xfrm>
            <a:prstGeom prst="roundRect">
              <a:avLst>
                <a:gd name="adj" fmla="val 9014"/>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tx1"/>
                  </a:solidFill>
                </a:rPr>
                <a:t>近いうちに退院できそうです</a:t>
              </a:r>
              <a:endParaRPr lang="en-US" altLang="ja-JP" sz="3600" b="1" dirty="0">
                <a:solidFill>
                  <a:schemeClr val="tx1"/>
                </a:solidFill>
              </a:endParaRPr>
            </a:p>
          </p:txBody>
        </p:sp>
      </p:grpSp>
      <p:sp>
        <p:nvSpPr>
          <p:cNvPr id="6" name="正方形/長方形 5"/>
          <p:cNvSpPr/>
          <p:nvPr/>
        </p:nvSpPr>
        <p:spPr>
          <a:xfrm>
            <a:off x="1755806"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rgbClr val="002060"/>
                </a:solidFill>
              </a:rPr>
              <a:t>病院</a:t>
            </a:r>
          </a:p>
        </p:txBody>
      </p:sp>
      <p:sp>
        <p:nvSpPr>
          <p:cNvPr id="9" name="正方形/長方形 8"/>
          <p:cNvSpPr/>
          <p:nvPr/>
        </p:nvSpPr>
        <p:spPr>
          <a:xfrm>
            <a:off x="9013541"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rgbClr val="002060"/>
                </a:solidFill>
              </a:rPr>
              <a:t>ケアマネ</a:t>
            </a:r>
            <a:endParaRPr kumimoji="1" lang="ja-JP" altLang="en-US" sz="3600" b="1" dirty="0">
              <a:solidFill>
                <a:srgbClr val="002060"/>
              </a:solidFill>
            </a:endParaRPr>
          </a:p>
        </p:txBody>
      </p:sp>
      <p:pic>
        <p:nvPicPr>
          <p:cNvPr id="10" name="図 9"/>
          <p:cNvPicPr>
            <a:picLocks noChangeAspect="1"/>
          </p:cNvPicPr>
          <p:nvPr/>
        </p:nvPicPr>
        <p:blipFill>
          <a:blip r:embed="rId5"/>
          <a:stretch>
            <a:fillRect/>
          </a:stretch>
        </p:blipFill>
        <p:spPr>
          <a:xfrm>
            <a:off x="2560722" y="3131711"/>
            <a:ext cx="1211623" cy="3657231"/>
          </a:xfrm>
          <a:prstGeom prst="rect">
            <a:avLst/>
          </a:prstGeom>
        </p:spPr>
      </p:pic>
      <p:pic>
        <p:nvPicPr>
          <p:cNvPr id="7" name="コンテンツ プレースホルダー 6"/>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838200" y="2943755"/>
            <a:ext cx="1555021" cy="1840261"/>
          </a:xfrm>
        </p:spPr>
      </p:pic>
      <p:pic>
        <p:nvPicPr>
          <p:cNvPr id="12" name="図 11"/>
          <p:cNvPicPr>
            <a:picLocks noChangeAspect="1"/>
          </p:cNvPicPr>
          <p:nvPr/>
        </p:nvPicPr>
        <p:blipFill>
          <a:blip r:embed="rId7"/>
          <a:stretch>
            <a:fillRect/>
          </a:stretch>
        </p:blipFill>
        <p:spPr>
          <a:xfrm>
            <a:off x="9308640" y="3131711"/>
            <a:ext cx="1265971" cy="3532835"/>
          </a:xfrm>
          <a:prstGeom prst="rect">
            <a:avLst/>
          </a:prstGeom>
        </p:spPr>
      </p:pic>
      <p:grpSp>
        <p:nvGrpSpPr>
          <p:cNvPr id="13" name="グループ化 12"/>
          <p:cNvGrpSpPr/>
          <p:nvPr/>
        </p:nvGrpSpPr>
        <p:grpSpPr>
          <a:xfrm>
            <a:off x="4528254" y="4398760"/>
            <a:ext cx="3729378" cy="1906621"/>
            <a:chOff x="4528254" y="1687723"/>
            <a:chExt cx="3729378" cy="1906621"/>
          </a:xfrm>
          <a:solidFill>
            <a:schemeClr val="accent6">
              <a:lumMod val="20000"/>
              <a:lumOff val="80000"/>
            </a:schemeClr>
          </a:solidFill>
        </p:grpSpPr>
        <p:sp>
          <p:nvSpPr>
            <p:cNvPr id="14" name="円形吹き出し 13"/>
            <p:cNvSpPr/>
            <p:nvPr/>
          </p:nvSpPr>
          <p:spPr>
            <a:xfrm rot="364188">
              <a:off x="6120988" y="2674582"/>
              <a:ext cx="661481" cy="507763"/>
            </a:xfrm>
            <a:prstGeom prst="wedgeEllipseCallout">
              <a:avLst>
                <a:gd name="adj1" fmla="val 388004"/>
                <a:gd name="adj2" fmla="val -3513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4528254" y="1687723"/>
              <a:ext cx="3729378" cy="1906621"/>
            </a:xfrm>
            <a:prstGeom prst="roundRect">
              <a:avLst>
                <a:gd name="adj" fmla="val 90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tx1"/>
                  </a:solidFill>
                </a:rPr>
                <a:t>わかりました</a:t>
              </a:r>
              <a:endParaRPr lang="en-US" altLang="ja-JP" sz="3600" b="1" dirty="0">
                <a:solidFill>
                  <a:schemeClr val="tx1"/>
                </a:solidFill>
              </a:endParaRPr>
            </a:p>
            <a:p>
              <a:pPr algn="ctr"/>
              <a:r>
                <a:rPr lang="ja-JP" altLang="en-US" sz="3600" b="1" dirty="0">
                  <a:solidFill>
                    <a:schemeClr val="tx1"/>
                  </a:solidFill>
                </a:rPr>
                <a:t>退院調整を</a:t>
              </a:r>
              <a:endParaRPr lang="en-US" altLang="ja-JP" sz="3600" b="1" dirty="0">
                <a:solidFill>
                  <a:schemeClr val="tx1"/>
                </a:solidFill>
              </a:endParaRPr>
            </a:p>
            <a:p>
              <a:pPr algn="ctr"/>
              <a:r>
                <a:rPr lang="ja-JP" altLang="en-US" sz="3600" b="1" dirty="0">
                  <a:solidFill>
                    <a:schemeClr val="tx1"/>
                  </a:solidFill>
                </a:rPr>
                <a:t>始めます</a:t>
              </a:r>
              <a:endParaRPr kumimoji="1" lang="ja-JP" altLang="en-US" sz="3600" b="1" dirty="0">
                <a:solidFill>
                  <a:schemeClr val="tx1"/>
                </a:solidFill>
              </a:endParaRPr>
            </a:p>
          </p:txBody>
        </p:sp>
      </p:grpSp>
      <p:pic>
        <p:nvPicPr>
          <p:cNvPr id="16" name="オーディオ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89408095"/>
      </p:ext>
    </p:extLst>
  </p:cSld>
  <p:clrMapOvr>
    <a:masterClrMapping/>
  </p:clrMapOvr>
  <mc:AlternateContent xmlns:mc="http://schemas.openxmlformats.org/markup-compatibility/2006">
    <mc:Choice xmlns:p14="http://schemas.microsoft.com/office/powerpoint/2010/main" Requires="p14">
      <p:transition spd="slow" p14:dur="2000" advTm="16143"/>
    </mc:Choice>
    <mc:Fallback>
      <p:transition spd="slow" advTm="16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楕円 13"/>
          <p:cNvSpPr/>
          <p:nvPr/>
        </p:nvSpPr>
        <p:spPr>
          <a:xfrm>
            <a:off x="1561792" y="912835"/>
            <a:ext cx="9068414" cy="5336930"/>
          </a:xfrm>
          <a:prstGeom prst="ellipse">
            <a:avLst/>
          </a:prstGeom>
          <a:noFill/>
          <a:ln w="139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a:blip r:embed="rId5"/>
          <a:stretch>
            <a:fillRect/>
          </a:stretch>
        </p:blipFill>
        <p:spPr>
          <a:xfrm>
            <a:off x="4511274" y="235371"/>
            <a:ext cx="3231943" cy="2696013"/>
          </a:xfrm>
          <a:prstGeom prst="rect">
            <a:avLst/>
          </a:prstGeom>
        </p:spPr>
      </p:pic>
      <p:grpSp>
        <p:nvGrpSpPr>
          <p:cNvPr id="13" name="グループ化 12"/>
          <p:cNvGrpSpPr/>
          <p:nvPr/>
        </p:nvGrpSpPr>
        <p:grpSpPr>
          <a:xfrm>
            <a:off x="6984460" y="3751469"/>
            <a:ext cx="4672289" cy="2590083"/>
            <a:chOff x="6276119" y="3414515"/>
            <a:chExt cx="5341719" cy="2927037"/>
          </a:xfrm>
        </p:grpSpPr>
        <p:pic>
          <p:nvPicPr>
            <p:cNvPr id="7" name="図 6"/>
            <p:cNvPicPr>
              <a:picLocks noChangeAspect="1"/>
            </p:cNvPicPr>
            <p:nvPr/>
          </p:nvPicPr>
          <p:blipFill>
            <a:blip r:embed="rId6"/>
            <a:stretch>
              <a:fillRect/>
            </a:stretch>
          </p:blipFill>
          <p:spPr>
            <a:xfrm>
              <a:off x="6276119" y="3634341"/>
              <a:ext cx="1398246" cy="2615424"/>
            </a:xfrm>
            <a:prstGeom prst="rect">
              <a:avLst/>
            </a:prstGeom>
          </p:spPr>
        </p:pic>
        <p:pic>
          <p:nvPicPr>
            <p:cNvPr id="15" name="図 14"/>
            <p:cNvPicPr>
              <a:picLocks noChangeAspect="1"/>
            </p:cNvPicPr>
            <p:nvPr/>
          </p:nvPicPr>
          <p:blipFill>
            <a:blip r:embed="rId7"/>
            <a:stretch>
              <a:fillRect/>
            </a:stretch>
          </p:blipFill>
          <p:spPr>
            <a:xfrm>
              <a:off x="7656506" y="3484075"/>
              <a:ext cx="1023960" cy="2857477"/>
            </a:xfrm>
            <a:prstGeom prst="rect">
              <a:avLst/>
            </a:prstGeom>
          </p:spPr>
        </p:pic>
        <p:pic>
          <p:nvPicPr>
            <p:cNvPr id="8" name="図 7"/>
            <p:cNvPicPr>
              <a:picLocks noChangeAspect="1"/>
            </p:cNvPicPr>
            <p:nvPr/>
          </p:nvPicPr>
          <p:blipFill>
            <a:blip r:embed="rId8"/>
            <a:stretch>
              <a:fillRect/>
            </a:stretch>
          </p:blipFill>
          <p:spPr>
            <a:xfrm>
              <a:off x="10651029" y="3414515"/>
              <a:ext cx="966809" cy="2835250"/>
            </a:xfrm>
            <a:prstGeom prst="rect">
              <a:avLst/>
            </a:prstGeom>
          </p:spPr>
        </p:pic>
        <p:pic>
          <p:nvPicPr>
            <p:cNvPr id="9" name="図 8"/>
            <p:cNvPicPr>
              <a:picLocks noChangeAspect="1"/>
            </p:cNvPicPr>
            <p:nvPr/>
          </p:nvPicPr>
          <p:blipFill>
            <a:blip r:embed="rId9"/>
            <a:stretch>
              <a:fillRect/>
            </a:stretch>
          </p:blipFill>
          <p:spPr>
            <a:xfrm>
              <a:off x="9731075" y="3484075"/>
              <a:ext cx="920603" cy="2791270"/>
            </a:xfrm>
            <a:prstGeom prst="rect">
              <a:avLst/>
            </a:prstGeom>
          </p:spPr>
        </p:pic>
        <p:pic>
          <p:nvPicPr>
            <p:cNvPr id="10" name="図 9"/>
            <p:cNvPicPr>
              <a:picLocks noChangeAspect="1"/>
            </p:cNvPicPr>
            <p:nvPr/>
          </p:nvPicPr>
          <p:blipFill>
            <a:blip r:embed="rId10"/>
            <a:stretch>
              <a:fillRect/>
            </a:stretch>
          </p:blipFill>
          <p:spPr>
            <a:xfrm>
              <a:off x="8724974" y="3519543"/>
              <a:ext cx="1009001" cy="2802384"/>
            </a:xfrm>
            <a:prstGeom prst="rect">
              <a:avLst/>
            </a:prstGeom>
          </p:spPr>
        </p:pic>
      </p:grpSp>
      <p:pic>
        <p:nvPicPr>
          <p:cNvPr id="12" name="図 11"/>
          <p:cNvPicPr>
            <a:picLocks noChangeAspect="1"/>
          </p:cNvPicPr>
          <p:nvPr/>
        </p:nvPicPr>
        <p:blipFill>
          <a:blip r:embed="rId11"/>
          <a:stretch>
            <a:fillRect/>
          </a:stretch>
        </p:blipFill>
        <p:spPr>
          <a:xfrm>
            <a:off x="740232" y="3611678"/>
            <a:ext cx="4152781" cy="2729874"/>
          </a:xfrm>
          <a:prstGeom prst="rect">
            <a:avLst/>
          </a:prstGeom>
        </p:spPr>
      </p:pic>
      <p:sp>
        <p:nvSpPr>
          <p:cNvPr id="16" name="正方形/長方形 15"/>
          <p:cNvSpPr/>
          <p:nvPr/>
        </p:nvSpPr>
        <p:spPr>
          <a:xfrm>
            <a:off x="2737156" y="3048239"/>
            <a:ext cx="6780178" cy="820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dirty="0">
                <a:solidFill>
                  <a:schemeClr val="tx1"/>
                </a:solidFill>
                <a:latin typeface="UD デジタル 教科書体 NP-R" panose="02020400000000000000" pitchFamily="18" charset="-128"/>
                <a:ea typeface="UD デジタル 教科書体 NP-R" panose="02020400000000000000" pitchFamily="18" charset="-128"/>
              </a:rPr>
              <a:t>退院調整ルール</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58390758"/>
      </p:ext>
    </p:extLst>
  </p:cSld>
  <p:clrMapOvr>
    <a:masterClrMapping/>
  </p:clrMapOvr>
  <mc:AlternateContent xmlns:mc="http://schemas.openxmlformats.org/markup-compatibility/2006">
    <mc:Choice xmlns:p14="http://schemas.microsoft.com/office/powerpoint/2010/main" Requires="p14">
      <p:transition spd="slow" p14:dur="2000" advTm="18529"/>
    </mc:Choice>
    <mc:Fallback>
      <p:transition spd="slow" advTm="18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5"/>
          <a:stretch>
            <a:fillRect/>
          </a:stretch>
        </p:blipFill>
        <p:spPr>
          <a:xfrm rot="19865703">
            <a:off x="3487842" y="2657816"/>
            <a:ext cx="2827265" cy="3048264"/>
          </a:xfrm>
          <a:prstGeom prst="rect">
            <a:avLst/>
          </a:prstGeom>
        </p:spPr>
      </p:pic>
      <p:sp>
        <p:nvSpPr>
          <p:cNvPr id="2" name="タイトル 1"/>
          <p:cNvSpPr>
            <a:spLocks noGrp="1"/>
          </p:cNvSpPr>
          <p:nvPr>
            <p:ph type="title"/>
          </p:nvPr>
        </p:nvSpPr>
        <p:spPr/>
        <p:txBody>
          <a:bodyPr>
            <a:normAutofit/>
          </a:bodyPr>
          <a:lstStyle/>
          <a:p>
            <a:r>
              <a:rPr lang="ja-JP" altLang="en-US" sz="5400" dirty="0">
                <a:latin typeface="UD デジタル 教科書体 NP-R" panose="02020400000000000000" pitchFamily="18" charset="-128"/>
                <a:ea typeface="UD デジタル 教科書体 NP-R" panose="02020400000000000000" pitchFamily="18" charset="-128"/>
              </a:rPr>
              <a:t>「あんしんセット」</a:t>
            </a:r>
            <a:endParaRPr kumimoji="1" lang="ja-JP" altLang="en-US" sz="5400" dirty="0">
              <a:latin typeface="UD デジタル 教科書体 NP-R" panose="02020400000000000000" pitchFamily="18" charset="-128"/>
              <a:ea typeface="UD デジタル 教科書体 NP-R" panose="02020400000000000000" pitchFamily="18" charset="-128"/>
            </a:endParaRPr>
          </a:p>
        </p:txBody>
      </p:sp>
      <p:pic>
        <p:nvPicPr>
          <p:cNvPr id="8" name="図 7"/>
          <p:cNvPicPr>
            <a:picLocks noChangeAspect="1"/>
          </p:cNvPicPr>
          <p:nvPr/>
        </p:nvPicPr>
        <p:blipFill>
          <a:blip r:embed="rId6"/>
          <a:stretch>
            <a:fillRect/>
          </a:stretch>
        </p:blipFill>
        <p:spPr>
          <a:xfrm rot="20284948">
            <a:off x="460153" y="2496217"/>
            <a:ext cx="3048264" cy="2850127"/>
          </a:xfrm>
          <a:prstGeom prst="rect">
            <a:avLst/>
          </a:prstGeom>
        </p:spPr>
      </p:pic>
      <p:pic>
        <p:nvPicPr>
          <p:cNvPr id="17" name="図 16"/>
          <p:cNvPicPr>
            <a:picLocks noChangeAspect="1"/>
          </p:cNvPicPr>
          <p:nvPr/>
        </p:nvPicPr>
        <p:blipFill>
          <a:blip r:embed="rId7"/>
          <a:stretch>
            <a:fillRect/>
          </a:stretch>
        </p:blipFill>
        <p:spPr>
          <a:xfrm rot="20512194">
            <a:off x="8908240" y="2540124"/>
            <a:ext cx="2953353" cy="2764141"/>
          </a:xfrm>
          <a:prstGeom prst="rect">
            <a:avLst/>
          </a:prstGeom>
        </p:spPr>
      </p:pic>
      <p:sp>
        <p:nvSpPr>
          <p:cNvPr id="18" name="正方形/長方形 17"/>
          <p:cNvSpPr/>
          <p:nvPr/>
        </p:nvSpPr>
        <p:spPr>
          <a:xfrm>
            <a:off x="9584838" y="3613297"/>
            <a:ext cx="1912159" cy="471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HGS創英角ﾎﾟｯﾌﾟ体" panose="040B0A00000000000000" pitchFamily="50" charset="-128"/>
                <a:ea typeface="HGS創英角ﾎﾟｯﾌﾟ体" panose="040B0A00000000000000" pitchFamily="50" charset="-128"/>
              </a:rPr>
              <a:t>ケアマネージャー</a:t>
            </a:r>
          </a:p>
        </p:txBody>
      </p:sp>
      <p:sp>
        <p:nvSpPr>
          <p:cNvPr id="19" name="角丸四角形 18"/>
          <p:cNvSpPr/>
          <p:nvPr/>
        </p:nvSpPr>
        <p:spPr>
          <a:xfrm>
            <a:off x="838200" y="1658226"/>
            <a:ext cx="10515600" cy="1179369"/>
          </a:xfrm>
          <a:prstGeom prst="roundRect">
            <a:avLst>
              <a:gd name="adj" fmla="val 901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chemeClr val="tx1"/>
                </a:solidFill>
                <a:latin typeface="UD デジタル 教科書体 NP-R" panose="02020400000000000000" pitchFamily="18" charset="-128"/>
                <a:ea typeface="UD デジタル 教科書体 NP-R" panose="02020400000000000000" pitchFamily="18" charset="-128"/>
              </a:rPr>
              <a:t>入院時に備え、以下のものを一緒にまとめておくことをおすすめしています</a:t>
            </a:r>
            <a:endParaRPr lang="en-US" altLang="ja-JP" sz="3600"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20" name="正方形/長方形 19"/>
          <p:cNvSpPr/>
          <p:nvPr/>
        </p:nvSpPr>
        <p:spPr>
          <a:xfrm>
            <a:off x="491510" y="4833366"/>
            <a:ext cx="3275792" cy="1350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rPr>
              <a:t>●医療保険の保険証</a:t>
            </a:r>
            <a:endParaRPr lang="en-US" altLang="ja-JP" sz="2000" dirty="0">
              <a:solidFill>
                <a:schemeClr val="tx1"/>
              </a:solidFill>
            </a:endParaRPr>
          </a:p>
          <a:p>
            <a:r>
              <a:rPr lang="ja-JP" altLang="en-US" sz="1600" dirty="0">
                <a:solidFill>
                  <a:schemeClr val="tx1"/>
                </a:solidFill>
              </a:rPr>
              <a:t>（マイナ保険証又は資格確認書）</a:t>
            </a:r>
            <a:endParaRPr lang="en-US" altLang="ja-JP" sz="1600" dirty="0">
              <a:solidFill>
                <a:schemeClr val="tx1"/>
              </a:solidFill>
            </a:endParaRPr>
          </a:p>
          <a:p>
            <a:r>
              <a:rPr lang="ja-JP" altLang="en-US" sz="2000" dirty="0">
                <a:solidFill>
                  <a:schemeClr val="tx1"/>
                </a:solidFill>
              </a:rPr>
              <a:t>●介護保険証</a:t>
            </a:r>
            <a:endParaRPr lang="en-US" altLang="ja-JP" sz="2000" dirty="0">
              <a:solidFill>
                <a:schemeClr val="tx1"/>
              </a:solidFill>
            </a:endParaRPr>
          </a:p>
        </p:txBody>
      </p:sp>
      <p:sp>
        <p:nvSpPr>
          <p:cNvPr id="21" name="正方形/長方形 20"/>
          <p:cNvSpPr/>
          <p:nvPr/>
        </p:nvSpPr>
        <p:spPr>
          <a:xfrm>
            <a:off x="6324283" y="5067538"/>
            <a:ext cx="2333640" cy="1039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rPr>
              <a:t>●かかりつけ医の診察券</a:t>
            </a:r>
            <a:endParaRPr lang="en-US" altLang="ja-JP" sz="2000" dirty="0">
              <a:solidFill>
                <a:schemeClr val="tx1"/>
              </a:solidFill>
            </a:endParaRPr>
          </a:p>
          <a:p>
            <a:pPr algn="ctr"/>
            <a:endParaRPr lang="en-US" altLang="ja-JP" sz="2000" dirty="0">
              <a:solidFill>
                <a:schemeClr val="tx1"/>
              </a:solidFill>
            </a:endParaRPr>
          </a:p>
        </p:txBody>
      </p:sp>
      <p:sp>
        <p:nvSpPr>
          <p:cNvPr id="22" name="正方形/長方形 21"/>
          <p:cNvSpPr/>
          <p:nvPr/>
        </p:nvSpPr>
        <p:spPr>
          <a:xfrm>
            <a:off x="3734100" y="5426593"/>
            <a:ext cx="1828800" cy="1039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rPr>
              <a:t>●お薬手帳</a:t>
            </a:r>
            <a:endParaRPr lang="en-US" altLang="ja-JP" sz="2000" dirty="0">
              <a:solidFill>
                <a:schemeClr val="tx1"/>
              </a:solidFill>
            </a:endParaRPr>
          </a:p>
          <a:p>
            <a:pPr algn="ctr"/>
            <a:endParaRPr lang="en-US" altLang="ja-JP" sz="2000" dirty="0">
              <a:solidFill>
                <a:schemeClr val="tx1"/>
              </a:solidFill>
            </a:endParaRPr>
          </a:p>
        </p:txBody>
      </p:sp>
      <p:sp>
        <p:nvSpPr>
          <p:cNvPr id="23" name="正方形/長方形 22"/>
          <p:cNvSpPr/>
          <p:nvPr/>
        </p:nvSpPr>
        <p:spPr>
          <a:xfrm>
            <a:off x="9232938" y="4989089"/>
            <a:ext cx="2532249" cy="1039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rPr>
              <a:t>●ケアマネージャー</a:t>
            </a:r>
            <a:endParaRPr lang="en-US" altLang="ja-JP" sz="2000" dirty="0">
              <a:solidFill>
                <a:schemeClr val="tx1"/>
              </a:solidFill>
            </a:endParaRPr>
          </a:p>
          <a:p>
            <a:pPr algn="ctr"/>
            <a:r>
              <a:rPr lang="ja-JP" altLang="en-US" sz="2000" dirty="0">
                <a:solidFill>
                  <a:schemeClr val="tx1"/>
                </a:solidFill>
              </a:rPr>
              <a:t>の名刺</a:t>
            </a:r>
            <a:endParaRPr lang="en-US" altLang="ja-JP" sz="2000" dirty="0">
              <a:solidFill>
                <a:schemeClr val="tx1"/>
              </a:solidFill>
            </a:endParaRPr>
          </a:p>
          <a:p>
            <a:pPr algn="ctr"/>
            <a:endParaRPr lang="en-US" altLang="ja-JP" sz="2000" dirty="0">
              <a:solidFill>
                <a:schemeClr val="tx1"/>
              </a:solidFill>
            </a:endParaRPr>
          </a:p>
        </p:txBody>
      </p:sp>
      <p:pic>
        <p:nvPicPr>
          <p:cNvPr id="6" name="図 5" descr="アイコン が含まれている画像&#10;&#10;AI 生成コンテンツは誤りを含む可能性があります。">
            <a:extLst>
              <a:ext uri="{FF2B5EF4-FFF2-40B4-BE49-F238E27FC236}">
                <a16:creationId xmlns:a16="http://schemas.microsoft.com/office/drawing/2014/main" id="{F546107B-E5B5-A143-06D2-6EA9BC3D599F}"/>
              </a:ext>
            </a:extLst>
          </p:cNvPr>
          <p:cNvPicPr>
            <a:picLocks noChangeAspect="1"/>
          </p:cNvPicPr>
          <p:nvPr/>
        </p:nvPicPr>
        <p:blipFill>
          <a:blip r:embed="rId8"/>
          <a:stretch>
            <a:fillRect/>
          </a:stretch>
        </p:blipFill>
        <p:spPr>
          <a:xfrm>
            <a:off x="6261144" y="3145318"/>
            <a:ext cx="2396779" cy="1614497"/>
          </a:xfrm>
          <a:prstGeom prst="rect">
            <a:avLst/>
          </a:prstGeom>
        </p:spPr>
      </p:pic>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67825522"/>
      </p:ext>
    </p:extLst>
  </p:cSld>
  <p:clrMapOvr>
    <a:masterClrMapping/>
  </p:clrMapOvr>
  <mc:AlternateContent xmlns:mc="http://schemas.openxmlformats.org/markup-compatibility/2006">
    <mc:Choice xmlns:p14="http://schemas.microsoft.com/office/powerpoint/2010/main" Requires="p14">
      <p:transition spd="slow" p14:dur="2000" advTm="30927"/>
    </mc:Choice>
    <mc:Fallback>
      <p:transition spd="slow" advTm="30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472045" y="2043402"/>
            <a:ext cx="9144000" cy="1655762"/>
          </a:xfrm>
        </p:spPr>
        <p:txBody>
          <a:bodyPr>
            <a:normAutofit/>
          </a:bodyPr>
          <a:lstStyle/>
          <a:p>
            <a:endParaRPr kumimoji="1" lang="en-US" altLang="ja-JP" sz="2800" dirty="0">
              <a:latin typeface="UD デジタル 教科書体 NP-R" panose="02020400000000000000" pitchFamily="18" charset="-128"/>
              <a:ea typeface="UD デジタル 教科書体 NP-R" panose="02020400000000000000" pitchFamily="18" charset="-128"/>
            </a:endParaRPr>
          </a:p>
          <a:p>
            <a:r>
              <a:rPr lang="en-US" altLang="ja-JP" sz="2800" dirty="0">
                <a:latin typeface="UD デジタル 教科書体 NP-R" panose="02020400000000000000" pitchFamily="18" charset="-128"/>
                <a:ea typeface="UD デジタル 教科書体 NP-R" panose="02020400000000000000" pitchFamily="18" charset="-128"/>
              </a:rPr>
              <a:t>※</a:t>
            </a:r>
            <a:r>
              <a:rPr lang="ja-JP" altLang="en-US" sz="2800" dirty="0">
                <a:latin typeface="UD デジタル 教科書体 NP-R" panose="02020400000000000000" pitchFamily="18" charset="-128"/>
                <a:ea typeface="UD デジタル 教科書体 NP-R" panose="02020400000000000000" pitchFamily="18" charset="-128"/>
              </a:rPr>
              <a:t>ご紹介したのは基本的なパターンです</a:t>
            </a:r>
            <a:endParaRPr lang="en-US" altLang="ja-JP" sz="2800" dirty="0">
              <a:latin typeface="UD デジタル 教科書体 NP-R" panose="02020400000000000000" pitchFamily="18" charset="-128"/>
              <a:ea typeface="UD デジタル 教科書体 NP-R" panose="02020400000000000000" pitchFamily="18" charset="-128"/>
            </a:endParaRPr>
          </a:p>
          <a:p>
            <a:r>
              <a:rPr kumimoji="1" lang="ja-JP" altLang="en-US" sz="2800" dirty="0">
                <a:latin typeface="UD デジタル 教科書体 NP-R" panose="02020400000000000000" pitchFamily="18" charset="-128"/>
                <a:ea typeface="UD デジタル 教科書体 NP-R" panose="02020400000000000000" pitchFamily="18" charset="-128"/>
              </a:rPr>
              <a:t>状況に応じて柔軟な運用をお願いいたします</a:t>
            </a:r>
            <a:endParaRPr kumimoji="1" lang="en-US" altLang="ja-JP" sz="2800" dirty="0">
              <a:latin typeface="UD デジタル 教科書体 NP-R" panose="02020400000000000000" pitchFamily="18" charset="-128"/>
              <a:ea typeface="UD デジタル 教科書体 NP-R" panose="02020400000000000000" pitchFamily="18" charset="-128"/>
            </a:endParaRPr>
          </a:p>
          <a:p>
            <a:endParaRPr kumimoji="1" lang="ja-JP" altLang="en-US" sz="2800" dirty="0">
              <a:latin typeface="UD デジタル 教科書体 NP-R" panose="02020400000000000000" pitchFamily="18" charset="-128"/>
              <a:ea typeface="UD デジタル 教科書体 NP-R" panose="02020400000000000000" pitchFamily="18" charset="-128"/>
            </a:endParaRPr>
          </a:p>
        </p:txBody>
      </p:sp>
      <p:sp>
        <p:nvSpPr>
          <p:cNvPr id="4" name="サブタイトル 2"/>
          <p:cNvSpPr txBox="1">
            <a:spLocks/>
          </p:cNvSpPr>
          <p:nvPr/>
        </p:nvSpPr>
        <p:spPr>
          <a:xfrm>
            <a:off x="1842655" y="5101935"/>
            <a:ext cx="9144000" cy="111875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r"/>
            <a:endParaRPr lang="en-US" altLang="ja-JP" sz="2000" dirty="0">
              <a:latin typeface="UD デジタル 教科書体 NP-R" panose="02020400000000000000" pitchFamily="18" charset="-128"/>
              <a:ea typeface="UD デジタル 教科書体 NP-R" panose="02020400000000000000" pitchFamily="18" charset="-128"/>
            </a:endParaRPr>
          </a:p>
          <a:p>
            <a:pPr algn="r"/>
            <a:endParaRPr lang="en-US" altLang="ja-JP" sz="2000" dirty="0">
              <a:latin typeface="UD デジタル 教科書体 NP-R" panose="02020400000000000000" pitchFamily="18" charset="-128"/>
              <a:ea typeface="UD デジタル 教科書体 NP-R" panose="02020400000000000000" pitchFamily="18" charset="-128"/>
            </a:endParaRPr>
          </a:p>
          <a:p>
            <a:pPr algn="r"/>
            <a:r>
              <a:rPr lang="ja-JP" altLang="en-US" sz="2000" dirty="0">
                <a:latin typeface="UD デジタル 教科書体 NP-R" panose="02020400000000000000" pitchFamily="18" charset="-128"/>
                <a:ea typeface="UD デジタル 教科書体 NP-R" panose="02020400000000000000" pitchFamily="18" charset="-128"/>
              </a:rPr>
              <a:t>福島県県北保健福祉事務所　高齢者支援チーム</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96075136"/>
      </p:ext>
    </p:extLst>
  </p:cSld>
  <p:clrMapOvr>
    <a:masterClrMapping/>
  </p:clrMapOvr>
  <mc:AlternateContent xmlns:mc="http://schemas.openxmlformats.org/markup-compatibility/2006">
    <mc:Choice xmlns:p14="http://schemas.microsoft.com/office/powerpoint/2010/main" Requires="p14">
      <p:transition spd="slow" p14:dur="2000" advTm="2736"/>
    </mc:Choice>
    <mc:Fallback>
      <p:transition spd="slow" advTm="2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b="1" dirty="0">
                <a:latin typeface="UD デジタル 教科書体 NP-R" panose="02020400000000000000" pitchFamily="18" charset="-128"/>
                <a:ea typeface="UD デジタル 教科書体 NP-R" panose="02020400000000000000" pitchFamily="18" charset="-128"/>
              </a:rPr>
              <a:t>入院前に</a:t>
            </a:r>
            <a:r>
              <a:rPr kumimoji="1" lang="en-US" altLang="ja-JP" b="1" dirty="0">
                <a:latin typeface="UD デジタル 教科書体 NP-R" panose="02020400000000000000" pitchFamily="18" charset="-128"/>
                <a:ea typeface="UD デジタル 教科書体 NP-R" panose="02020400000000000000" pitchFamily="18" charset="-128"/>
              </a:rPr>
              <a:t/>
            </a:r>
            <a:br>
              <a:rPr kumimoji="1" lang="en-US" altLang="ja-JP" b="1" dirty="0">
                <a:latin typeface="UD デジタル 教科書体 NP-R" panose="02020400000000000000" pitchFamily="18" charset="-128"/>
                <a:ea typeface="UD デジタル 教科書体 NP-R" panose="02020400000000000000" pitchFamily="18" charset="-128"/>
              </a:rPr>
            </a:br>
            <a:r>
              <a:rPr kumimoji="1" lang="ja-JP" altLang="en-US" b="1" dirty="0">
                <a:latin typeface="UD デジタル 教科書体 NP-R" panose="02020400000000000000" pitchFamily="18" charset="-128"/>
                <a:ea typeface="UD デジタル 教科書体 NP-R" panose="02020400000000000000" pitchFamily="18" charset="-128"/>
              </a:rPr>
              <a:t>ケアマネが決まっている場合</a:t>
            </a:r>
            <a:r>
              <a:rPr kumimoji="1" lang="en-US" altLang="ja-JP" dirty="0">
                <a:latin typeface="UD デジタル 教科書体 NP-R" panose="02020400000000000000" pitchFamily="18" charset="-128"/>
                <a:ea typeface="UD デジタル 教科書体 NP-R" panose="02020400000000000000" pitchFamily="18" charset="-128"/>
              </a:rPr>
              <a:t/>
            </a:r>
            <a:br>
              <a:rPr kumimoji="1" lang="en-US" altLang="ja-JP" dirty="0">
                <a:latin typeface="UD デジタル 教科書体 NP-R" panose="02020400000000000000" pitchFamily="18" charset="-128"/>
                <a:ea typeface="UD デジタル 教科書体 NP-R" panose="02020400000000000000" pitchFamily="18" charset="-128"/>
              </a:rPr>
            </a:br>
            <a:r>
              <a:rPr lang="ja-JP" altLang="en-US" sz="4000" dirty="0">
                <a:latin typeface="UD デジタル 教科書体 NP-R" panose="02020400000000000000" pitchFamily="18" charset="-128"/>
                <a:ea typeface="UD デジタル 教科書体 NP-R" panose="02020400000000000000" pitchFamily="18" charset="-128"/>
              </a:rPr>
              <a:t>（入院前に介護保険を利用していた場合）</a:t>
            </a:r>
            <a:endParaRPr kumimoji="1" lang="ja-JP" altLang="en-US" sz="4000" dirty="0">
              <a:latin typeface="UD デジタル 教科書体 NP-R" panose="02020400000000000000" pitchFamily="18" charset="-128"/>
              <a:ea typeface="UD デジタル 教科書体 NP-R" panose="02020400000000000000" pitchFamily="18" charset="-128"/>
            </a:endParaRPr>
          </a:p>
        </p:txBody>
      </p:sp>
      <p:sp>
        <p:nvSpPr>
          <p:cNvPr id="4" name="テキスト プレースホルダー 3"/>
          <p:cNvSpPr>
            <a:spLocks noGrp="1"/>
          </p:cNvSpPr>
          <p:nvPr>
            <p:ph type="body" idx="1"/>
          </p:nvPr>
        </p:nvSpPr>
        <p:spPr/>
        <p:txBody>
          <a:bodyPr/>
          <a:lstStyle/>
          <a:p>
            <a:endParaRPr kumimoji="1" lang="ja-JP" altLang="en-US"/>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71477517"/>
      </p:ext>
    </p:extLst>
  </p:cSld>
  <p:clrMapOvr>
    <a:masterClrMapping/>
  </p:clrMapOvr>
  <mc:AlternateContent xmlns:mc="http://schemas.openxmlformats.org/markup-compatibility/2006">
    <mc:Choice xmlns:p14="http://schemas.microsoft.com/office/powerpoint/2010/main" Requires="p14">
      <p:transition spd="slow" p14:dur="2000" advTm="7689"/>
    </mc:Choice>
    <mc:Fallback>
      <p:transition spd="slow" advTm="7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5400" dirty="0">
                <a:latin typeface="UD デジタル 教科書体 NP-R" panose="02020400000000000000" pitchFamily="18" charset="-128"/>
                <a:ea typeface="UD デジタル 教科書体 NP-R" panose="02020400000000000000" pitchFamily="18" charset="-128"/>
              </a:rPr>
              <a:t>入院時連絡</a:t>
            </a:r>
          </a:p>
        </p:txBody>
      </p:sp>
      <p:sp>
        <p:nvSpPr>
          <p:cNvPr id="6" name="正方形/長方形 5"/>
          <p:cNvSpPr/>
          <p:nvPr/>
        </p:nvSpPr>
        <p:spPr>
          <a:xfrm>
            <a:off x="1755806"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rgbClr val="002060"/>
                </a:solidFill>
              </a:rPr>
              <a:t>病院</a:t>
            </a:r>
          </a:p>
        </p:txBody>
      </p:sp>
      <p:sp>
        <p:nvSpPr>
          <p:cNvPr id="9" name="正方形/長方形 8"/>
          <p:cNvSpPr/>
          <p:nvPr/>
        </p:nvSpPr>
        <p:spPr>
          <a:xfrm>
            <a:off x="9013541"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rgbClr val="002060"/>
                </a:solidFill>
              </a:rPr>
              <a:t>ケアマネ</a:t>
            </a:r>
            <a:endParaRPr kumimoji="1" lang="ja-JP" altLang="en-US" sz="3600" b="1" dirty="0">
              <a:solidFill>
                <a:srgbClr val="002060"/>
              </a:solidFill>
            </a:endParaRPr>
          </a:p>
        </p:txBody>
      </p:sp>
      <p:pic>
        <p:nvPicPr>
          <p:cNvPr id="10" name="図 9"/>
          <p:cNvPicPr>
            <a:picLocks noChangeAspect="1"/>
          </p:cNvPicPr>
          <p:nvPr/>
        </p:nvPicPr>
        <p:blipFill>
          <a:blip r:embed="rId5"/>
          <a:stretch>
            <a:fillRect/>
          </a:stretch>
        </p:blipFill>
        <p:spPr>
          <a:xfrm>
            <a:off x="2560722" y="3131711"/>
            <a:ext cx="1211623" cy="3657231"/>
          </a:xfrm>
          <a:prstGeom prst="rect">
            <a:avLst/>
          </a:prstGeom>
        </p:spPr>
      </p:pic>
      <p:pic>
        <p:nvPicPr>
          <p:cNvPr id="7" name="コンテンツ プレースホルダー 6"/>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838200" y="2943755"/>
            <a:ext cx="1555021" cy="1840261"/>
          </a:xfrm>
        </p:spPr>
      </p:pic>
      <p:pic>
        <p:nvPicPr>
          <p:cNvPr id="12" name="図 11"/>
          <p:cNvPicPr>
            <a:picLocks noChangeAspect="1"/>
          </p:cNvPicPr>
          <p:nvPr/>
        </p:nvPicPr>
        <p:blipFill>
          <a:blip r:embed="rId7"/>
          <a:stretch>
            <a:fillRect/>
          </a:stretch>
        </p:blipFill>
        <p:spPr>
          <a:xfrm>
            <a:off x="9308640" y="3131711"/>
            <a:ext cx="1265971" cy="3532835"/>
          </a:xfrm>
          <a:prstGeom prst="rect">
            <a:avLst/>
          </a:prstGeom>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94181971"/>
      </p:ext>
    </p:extLst>
  </p:cSld>
  <p:clrMapOvr>
    <a:masterClrMapping/>
  </p:clrMapOvr>
  <mc:AlternateContent xmlns:mc="http://schemas.openxmlformats.org/markup-compatibility/2006">
    <mc:Choice xmlns:p14="http://schemas.microsoft.com/office/powerpoint/2010/main" Requires="p14">
      <p:transition spd="slow" p14:dur="2000" advTm="16471"/>
    </mc:Choice>
    <mc:Fallback>
      <p:transition spd="slow" advTm="16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5400" dirty="0">
                <a:latin typeface="UD デジタル 教科書体 NP-R" panose="02020400000000000000" pitchFamily="18" charset="-128"/>
                <a:ea typeface="UD デジタル 教科書体 NP-R" panose="02020400000000000000" pitchFamily="18" charset="-128"/>
              </a:rPr>
              <a:t>入院時連絡</a:t>
            </a:r>
          </a:p>
        </p:txBody>
      </p:sp>
      <p:grpSp>
        <p:nvGrpSpPr>
          <p:cNvPr id="5" name="グループ化 4"/>
          <p:cNvGrpSpPr/>
          <p:nvPr/>
        </p:nvGrpSpPr>
        <p:grpSpPr>
          <a:xfrm>
            <a:off x="4528254" y="1687723"/>
            <a:ext cx="3729378" cy="1906621"/>
            <a:chOff x="4528254" y="1687723"/>
            <a:chExt cx="3729378" cy="1906621"/>
          </a:xfrm>
        </p:grpSpPr>
        <p:sp>
          <p:nvSpPr>
            <p:cNvPr id="3" name="円形吹き出し 2"/>
            <p:cNvSpPr/>
            <p:nvPr/>
          </p:nvSpPr>
          <p:spPr>
            <a:xfrm rot="364188">
              <a:off x="6120991" y="2402442"/>
              <a:ext cx="661481" cy="507763"/>
            </a:xfrm>
            <a:prstGeom prst="wedgeEllipseCallout">
              <a:avLst>
                <a:gd name="adj1" fmla="val -381911"/>
                <a:gd name="adj2" fmla="val 303863"/>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4528254" y="1687723"/>
              <a:ext cx="3729378" cy="1906621"/>
            </a:xfrm>
            <a:prstGeom prst="roundRect">
              <a:avLst>
                <a:gd name="adj" fmla="val 9014"/>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tx1"/>
                  </a:solidFill>
                </a:rPr>
                <a:t>患者さんが入院しました</a:t>
              </a:r>
              <a:endParaRPr kumimoji="1" lang="ja-JP" altLang="en-US" sz="3600" b="1" dirty="0">
                <a:solidFill>
                  <a:schemeClr val="tx1"/>
                </a:solidFill>
              </a:endParaRPr>
            </a:p>
          </p:txBody>
        </p:sp>
      </p:grpSp>
      <p:sp>
        <p:nvSpPr>
          <p:cNvPr id="6" name="正方形/長方形 5"/>
          <p:cNvSpPr/>
          <p:nvPr/>
        </p:nvSpPr>
        <p:spPr>
          <a:xfrm>
            <a:off x="1755806"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rgbClr val="002060"/>
                </a:solidFill>
              </a:rPr>
              <a:t>病院</a:t>
            </a:r>
          </a:p>
        </p:txBody>
      </p:sp>
      <p:sp>
        <p:nvSpPr>
          <p:cNvPr id="9" name="正方形/長方形 8"/>
          <p:cNvSpPr/>
          <p:nvPr/>
        </p:nvSpPr>
        <p:spPr>
          <a:xfrm>
            <a:off x="9013541"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rgbClr val="002060"/>
                </a:solidFill>
              </a:rPr>
              <a:t>ケアマネ</a:t>
            </a:r>
            <a:endParaRPr kumimoji="1" lang="ja-JP" altLang="en-US" sz="3600" b="1" dirty="0">
              <a:solidFill>
                <a:srgbClr val="002060"/>
              </a:solidFill>
            </a:endParaRPr>
          </a:p>
        </p:txBody>
      </p:sp>
      <p:pic>
        <p:nvPicPr>
          <p:cNvPr id="10" name="図 9"/>
          <p:cNvPicPr>
            <a:picLocks noChangeAspect="1"/>
          </p:cNvPicPr>
          <p:nvPr/>
        </p:nvPicPr>
        <p:blipFill>
          <a:blip r:embed="rId6"/>
          <a:stretch>
            <a:fillRect/>
          </a:stretch>
        </p:blipFill>
        <p:spPr>
          <a:xfrm>
            <a:off x="2560722" y="3131711"/>
            <a:ext cx="1211623" cy="3657231"/>
          </a:xfrm>
          <a:prstGeom prst="rect">
            <a:avLst/>
          </a:prstGeom>
        </p:spPr>
      </p:pic>
      <p:pic>
        <p:nvPicPr>
          <p:cNvPr id="7" name="コンテンツ プレースホルダー 6"/>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838200" y="2943755"/>
            <a:ext cx="1555021" cy="1840261"/>
          </a:xfrm>
        </p:spPr>
      </p:pic>
      <p:pic>
        <p:nvPicPr>
          <p:cNvPr id="12" name="図 11"/>
          <p:cNvPicPr>
            <a:picLocks noChangeAspect="1"/>
          </p:cNvPicPr>
          <p:nvPr/>
        </p:nvPicPr>
        <p:blipFill>
          <a:blip r:embed="rId8"/>
          <a:stretch>
            <a:fillRect/>
          </a:stretch>
        </p:blipFill>
        <p:spPr>
          <a:xfrm>
            <a:off x="9308640" y="3131711"/>
            <a:ext cx="1265971" cy="3532835"/>
          </a:xfrm>
          <a:prstGeom prst="rect">
            <a:avLst/>
          </a:prstGeom>
        </p:spPr>
      </p:pic>
      <p:sp>
        <p:nvSpPr>
          <p:cNvPr id="15" name="角丸四角形 14"/>
          <p:cNvSpPr/>
          <p:nvPr/>
        </p:nvSpPr>
        <p:spPr>
          <a:xfrm>
            <a:off x="4629688" y="492136"/>
            <a:ext cx="4207207" cy="856485"/>
          </a:xfrm>
          <a:prstGeom prst="roundRect">
            <a:avLst>
              <a:gd name="adj" fmla="val 901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rgbClr val="FF0000"/>
                </a:solidFill>
              </a:rPr>
              <a:t>おおむね３日以内</a:t>
            </a:r>
            <a:endParaRPr kumimoji="1" lang="ja-JP" altLang="en-US" sz="3600" b="1" dirty="0">
              <a:solidFill>
                <a:srgbClr val="FF0000"/>
              </a:solidFill>
            </a:endParaRPr>
          </a:p>
        </p:txBody>
      </p:sp>
      <p:pic>
        <p:nvPicPr>
          <p:cNvPr id="8" name="オーディオ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717637281"/>
      </p:ext>
    </p:extLst>
  </p:cSld>
  <p:clrMapOvr>
    <a:masterClrMapping/>
  </p:clrMapOvr>
  <mc:AlternateContent xmlns:mc="http://schemas.openxmlformats.org/markup-compatibility/2006">
    <mc:Choice xmlns:p14="http://schemas.microsoft.com/office/powerpoint/2010/main" Requires="p14">
      <p:transition spd="slow" p14:dur="2000" advTm="15952"/>
    </mc:Choice>
    <mc:Fallback>
      <p:transition spd="slow" advTm="15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5400" dirty="0">
                <a:latin typeface="UD デジタル 教科書体 NP-R" panose="02020400000000000000" pitchFamily="18" charset="-128"/>
                <a:ea typeface="UD デジタル 教科書体 NP-R" panose="02020400000000000000" pitchFamily="18" charset="-128"/>
              </a:rPr>
              <a:t>入院時連絡</a:t>
            </a:r>
          </a:p>
        </p:txBody>
      </p:sp>
      <p:grpSp>
        <p:nvGrpSpPr>
          <p:cNvPr id="5" name="グループ化 4"/>
          <p:cNvGrpSpPr/>
          <p:nvPr/>
        </p:nvGrpSpPr>
        <p:grpSpPr>
          <a:xfrm>
            <a:off x="4528254" y="1687723"/>
            <a:ext cx="3729378" cy="1906621"/>
            <a:chOff x="4528254" y="1687723"/>
            <a:chExt cx="3729378" cy="1906621"/>
          </a:xfrm>
        </p:grpSpPr>
        <p:sp>
          <p:nvSpPr>
            <p:cNvPr id="3" name="円形吹き出し 2"/>
            <p:cNvSpPr/>
            <p:nvPr/>
          </p:nvSpPr>
          <p:spPr>
            <a:xfrm rot="364188">
              <a:off x="6120991" y="2402442"/>
              <a:ext cx="661481" cy="507763"/>
            </a:xfrm>
            <a:prstGeom prst="wedgeEllipseCallout">
              <a:avLst>
                <a:gd name="adj1" fmla="val -381911"/>
                <a:gd name="adj2" fmla="val 303863"/>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4528254" y="1687723"/>
              <a:ext cx="3729378" cy="1906621"/>
            </a:xfrm>
            <a:prstGeom prst="roundRect">
              <a:avLst>
                <a:gd name="adj" fmla="val 9014"/>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tx1"/>
                  </a:solidFill>
                </a:rPr>
                <a:t>患者さんが入院しました</a:t>
              </a:r>
              <a:endParaRPr kumimoji="1" lang="ja-JP" altLang="en-US" sz="3600" b="1" dirty="0">
                <a:solidFill>
                  <a:schemeClr val="tx1"/>
                </a:solidFill>
              </a:endParaRPr>
            </a:p>
          </p:txBody>
        </p:sp>
      </p:grpSp>
      <p:sp>
        <p:nvSpPr>
          <p:cNvPr id="6" name="正方形/長方形 5"/>
          <p:cNvSpPr/>
          <p:nvPr/>
        </p:nvSpPr>
        <p:spPr>
          <a:xfrm>
            <a:off x="1755806"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rgbClr val="002060"/>
                </a:solidFill>
              </a:rPr>
              <a:t>病院</a:t>
            </a:r>
          </a:p>
        </p:txBody>
      </p:sp>
      <p:sp>
        <p:nvSpPr>
          <p:cNvPr id="9" name="正方形/長方形 8"/>
          <p:cNvSpPr/>
          <p:nvPr/>
        </p:nvSpPr>
        <p:spPr>
          <a:xfrm>
            <a:off x="9013541"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rgbClr val="002060"/>
                </a:solidFill>
              </a:rPr>
              <a:t>ケアマネ</a:t>
            </a:r>
            <a:endParaRPr kumimoji="1" lang="ja-JP" altLang="en-US" sz="3600" b="1" dirty="0">
              <a:solidFill>
                <a:srgbClr val="002060"/>
              </a:solidFill>
            </a:endParaRPr>
          </a:p>
        </p:txBody>
      </p:sp>
      <p:pic>
        <p:nvPicPr>
          <p:cNvPr id="10" name="図 9"/>
          <p:cNvPicPr>
            <a:picLocks noChangeAspect="1"/>
          </p:cNvPicPr>
          <p:nvPr/>
        </p:nvPicPr>
        <p:blipFill>
          <a:blip r:embed="rId6"/>
          <a:stretch>
            <a:fillRect/>
          </a:stretch>
        </p:blipFill>
        <p:spPr>
          <a:xfrm>
            <a:off x="2560722" y="3131711"/>
            <a:ext cx="1211623" cy="3657231"/>
          </a:xfrm>
          <a:prstGeom prst="rect">
            <a:avLst/>
          </a:prstGeom>
        </p:spPr>
      </p:pic>
      <p:pic>
        <p:nvPicPr>
          <p:cNvPr id="7" name="コンテンツ プレースホルダー 6"/>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838200" y="2943755"/>
            <a:ext cx="1555021" cy="1840261"/>
          </a:xfrm>
        </p:spPr>
      </p:pic>
      <p:pic>
        <p:nvPicPr>
          <p:cNvPr id="12" name="図 11"/>
          <p:cNvPicPr>
            <a:picLocks noChangeAspect="1"/>
          </p:cNvPicPr>
          <p:nvPr/>
        </p:nvPicPr>
        <p:blipFill>
          <a:blip r:embed="rId8"/>
          <a:stretch>
            <a:fillRect/>
          </a:stretch>
        </p:blipFill>
        <p:spPr>
          <a:xfrm>
            <a:off x="9308640" y="3131711"/>
            <a:ext cx="1265971" cy="3532835"/>
          </a:xfrm>
          <a:prstGeom prst="rect">
            <a:avLst/>
          </a:prstGeom>
        </p:spPr>
      </p:pic>
      <p:grpSp>
        <p:nvGrpSpPr>
          <p:cNvPr id="13" name="グループ化 12"/>
          <p:cNvGrpSpPr/>
          <p:nvPr/>
        </p:nvGrpSpPr>
        <p:grpSpPr>
          <a:xfrm>
            <a:off x="4528254" y="4398760"/>
            <a:ext cx="3729378" cy="1906621"/>
            <a:chOff x="4528254" y="1687723"/>
            <a:chExt cx="3729378" cy="1906621"/>
          </a:xfrm>
          <a:solidFill>
            <a:schemeClr val="accent6">
              <a:lumMod val="20000"/>
              <a:lumOff val="80000"/>
            </a:schemeClr>
          </a:solidFill>
        </p:grpSpPr>
        <p:sp>
          <p:nvSpPr>
            <p:cNvPr id="14" name="円形吹き出し 13"/>
            <p:cNvSpPr/>
            <p:nvPr/>
          </p:nvSpPr>
          <p:spPr>
            <a:xfrm rot="364188">
              <a:off x="6120988" y="2674582"/>
              <a:ext cx="661481" cy="507763"/>
            </a:xfrm>
            <a:prstGeom prst="wedgeEllipseCallout">
              <a:avLst>
                <a:gd name="adj1" fmla="val 388004"/>
                <a:gd name="adj2" fmla="val -3513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4528254" y="1687723"/>
              <a:ext cx="3729378" cy="1906621"/>
            </a:xfrm>
            <a:prstGeom prst="roundRect">
              <a:avLst>
                <a:gd name="adj" fmla="val 90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tx1"/>
                  </a:solidFill>
                </a:rPr>
                <a:t>情報を提供</a:t>
              </a:r>
              <a:endParaRPr kumimoji="1" lang="en-US" altLang="ja-JP" sz="3600" b="1" dirty="0">
                <a:solidFill>
                  <a:schemeClr val="tx1"/>
                </a:solidFill>
              </a:endParaRPr>
            </a:p>
            <a:p>
              <a:pPr algn="ctr"/>
              <a:r>
                <a:rPr lang="ja-JP" altLang="en-US" sz="3600" b="1" dirty="0">
                  <a:solidFill>
                    <a:schemeClr val="tx1"/>
                  </a:solidFill>
                </a:rPr>
                <a:t>しますね</a:t>
              </a:r>
              <a:endParaRPr kumimoji="1" lang="ja-JP" altLang="en-US" sz="3600" b="1" dirty="0">
                <a:solidFill>
                  <a:schemeClr val="tx1"/>
                </a:solidFill>
              </a:endParaRPr>
            </a:p>
          </p:txBody>
        </p:sp>
      </p:grpSp>
      <p:sp>
        <p:nvSpPr>
          <p:cNvPr id="16" name="角丸四角形 15"/>
          <p:cNvSpPr/>
          <p:nvPr/>
        </p:nvSpPr>
        <p:spPr>
          <a:xfrm>
            <a:off x="4629688" y="492136"/>
            <a:ext cx="4207207" cy="856485"/>
          </a:xfrm>
          <a:prstGeom prst="roundRect">
            <a:avLst>
              <a:gd name="adj" fmla="val 901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rgbClr val="FF0000"/>
                </a:solidFill>
              </a:rPr>
              <a:t>おおむね３日以内</a:t>
            </a:r>
            <a:endParaRPr kumimoji="1" lang="ja-JP" altLang="en-US" sz="3600" b="1" dirty="0">
              <a:solidFill>
                <a:srgbClr val="FF0000"/>
              </a:solidFill>
            </a:endParaRPr>
          </a:p>
        </p:txBody>
      </p:sp>
      <p:pic>
        <p:nvPicPr>
          <p:cNvPr id="8" name="オーディオ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209439121"/>
      </p:ext>
    </p:extLst>
  </p:cSld>
  <p:clrMapOvr>
    <a:masterClrMapping/>
  </p:clrMapOvr>
  <mc:AlternateContent xmlns:mc="http://schemas.openxmlformats.org/markup-compatibility/2006">
    <mc:Choice xmlns:p14="http://schemas.microsoft.com/office/powerpoint/2010/main" Requires="p14">
      <p:transition spd="slow" p14:dur="2000" advTm="9936"/>
    </mc:Choice>
    <mc:Fallback>
      <p:transition spd="slow" advTm="9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5400" dirty="0">
                <a:latin typeface="UD デジタル 教科書体 NP-R" panose="02020400000000000000" pitchFamily="18" charset="-128"/>
                <a:ea typeface="UD デジタル 教科書体 NP-R" panose="02020400000000000000" pitchFamily="18" charset="-128"/>
              </a:rPr>
              <a:t>入院時連絡</a:t>
            </a:r>
          </a:p>
        </p:txBody>
      </p:sp>
      <p:grpSp>
        <p:nvGrpSpPr>
          <p:cNvPr id="5" name="グループ化 4"/>
          <p:cNvGrpSpPr/>
          <p:nvPr/>
        </p:nvGrpSpPr>
        <p:grpSpPr>
          <a:xfrm>
            <a:off x="4528254" y="1687723"/>
            <a:ext cx="3729378" cy="1906621"/>
            <a:chOff x="4528254" y="1687723"/>
            <a:chExt cx="3729378" cy="1906621"/>
          </a:xfrm>
        </p:grpSpPr>
        <p:sp>
          <p:nvSpPr>
            <p:cNvPr id="3" name="円形吹き出し 2"/>
            <p:cNvSpPr/>
            <p:nvPr/>
          </p:nvSpPr>
          <p:spPr>
            <a:xfrm rot="364188">
              <a:off x="6120991" y="2402442"/>
              <a:ext cx="661481" cy="507763"/>
            </a:xfrm>
            <a:prstGeom prst="wedgeEllipseCallout">
              <a:avLst>
                <a:gd name="adj1" fmla="val -381911"/>
                <a:gd name="adj2" fmla="val 303863"/>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4528254" y="1687723"/>
              <a:ext cx="3729378" cy="1906621"/>
            </a:xfrm>
            <a:prstGeom prst="roundRect">
              <a:avLst>
                <a:gd name="adj" fmla="val 9014"/>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tx1"/>
                  </a:solidFill>
                </a:rPr>
                <a:t>患者さんが入院しました</a:t>
              </a:r>
              <a:endParaRPr kumimoji="1" lang="ja-JP" altLang="en-US" sz="3600" b="1" dirty="0">
                <a:solidFill>
                  <a:schemeClr val="tx1"/>
                </a:solidFill>
              </a:endParaRPr>
            </a:p>
          </p:txBody>
        </p:sp>
      </p:grpSp>
      <p:sp>
        <p:nvSpPr>
          <p:cNvPr id="6" name="正方形/長方形 5"/>
          <p:cNvSpPr/>
          <p:nvPr/>
        </p:nvSpPr>
        <p:spPr>
          <a:xfrm>
            <a:off x="1755806"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rgbClr val="002060"/>
                </a:solidFill>
              </a:rPr>
              <a:t>病院</a:t>
            </a:r>
          </a:p>
        </p:txBody>
      </p:sp>
      <p:sp>
        <p:nvSpPr>
          <p:cNvPr id="9" name="正方形/長方形 8"/>
          <p:cNvSpPr/>
          <p:nvPr/>
        </p:nvSpPr>
        <p:spPr>
          <a:xfrm>
            <a:off x="9013541"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rgbClr val="002060"/>
                </a:solidFill>
              </a:rPr>
              <a:t>ケアマネ</a:t>
            </a:r>
            <a:endParaRPr kumimoji="1" lang="ja-JP" altLang="en-US" sz="3600" b="1" dirty="0">
              <a:solidFill>
                <a:srgbClr val="002060"/>
              </a:solidFill>
            </a:endParaRPr>
          </a:p>
        </p:txBody>
      </p:sp>
      <p:pic>
        <p:nvPicPr>
          <p:cNvPr id="10" name="図 9"/>
          <p:cNvPicPr>
            <a:picLocks noChangeAspect="1"/>
          </p:cNvPicPr>
          <p:nvPr/>
        </p:nvPicPr>
        <p:blipFill>
          <a:blip r:embed="rId6"/>
          <a:stretch>
            <a:fillRect/>
          </a:stretch>
        </p:blipFill>
        <p:spPr>
          <a:xfrm>
            <a:off x="2560722" y="3131711"/>
            <a:ext cx="1211623" cy="3657231"/>
          </a:xfrm>
          <a:prstGeom prst="rect">
            <a:avLst/>
          </a:prstGeom>
        </p:spPr>
      </p:pic>
      <p:pic>
        <p:nvPicPr>
          <p:cNvPr id="7" name="コンテンツ プレースホルダー 6"/>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838200" y="2943755"/>
            <a:ext cx="1555021" cy="1840261"/>
          </a:xfrm>
        </p:spPr>
      </p:pic>
      <p:pic>
        <p:nvPicPr>
          <p:cNvPr id="12" name="図 11"/>
          <p:cNvPicPr>
            <a:picLocks noChangeAspect="1"/>
          </p:cNvPicPr>
          <p:nvPr/>
        </p:nvPicPr>
        <p:blipFill>
          <a:blip r:embed="rId8"/>
          <a:stretch>
            <a:fillRect/>
          </a:stretch>
        </p:blipFill>
        <p:spPr>
          <a:xfrm>
            <a:off x="9308640" y="3131711"/>
            <a:ext cx="1265971" cy="3532835"/>
          </a:xfrm>
          <a:prstGeom prst="rect">
            <a:avLst/>
          </a:prstGeom>
        </p:spPr>
      </p:pic>
      <p:grpSp>
        <p:nvGrpSpPr>
          <p:cNvPr id="13" name="グループ化 12"/>
          <p:cNvGrpSpPr/>
          <p:nvPr/>
        </p:nvGrpSpPr>
        <p:grpSpPr>
          <a:xfrm>
            <a:off x="4528254" y="4398760"/>
            <a:ext cx="3729378" cy="1906621"/>
            <a:chOff x="4528254" y="1687723"/>
            <a:chExt cx="3729378" cy="1906621"/>
          </a:xfrm>
          <a:solidFill>
            <a:schemeClr val="accent6">
              <a:lumMod val="20000"/>
              <a:lumOff val="80000"/>
            </a:schemeClr>
          </a:solidFill>
        </p:grpSpPr>
        <p:sp>
          <p:nvSpPr>
            <p:cNvPr id="14" name="円形吹き出し 13"/>
            <p:cNvSpPr/>
            <p:nvPr/>
          </p:nvSpPr>
          <p:spPr>
            <a:xfrm rot="364188">
              <a:off x="6120988" y="2674582"/>
              <a:ext cx="661481" cy="507763"/>
            </a:xfrm>
            <a:prstGeom prst="wedgeEllipseCallout">
              <a:avLst>
                <a:gd name="adj1" fmla="val 388004"/>
                <a:gd name="adj2" fmla="val -3513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4528254" y="1687723"/>
              <a:ext cx="3729378" cy="1906621"/>
            </a:xfrm>
            <a:prstGeom prst="roundRect">
              <a:avLst>
                <a:gd name="adj" fmla="val 90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tx1"/>
                  </a:solidFill>
                </a:rPr>
                <a:t>情報を提供</a:t>
              </a:r>
              <a:endParaRPr kumimoji="1" lang="en-US" altLang="ja-JP" sz="3600" b="1" dirty="0">
                <a:solidFill>
                  <a:schemeClr val="tx1"/>
                </a:solidFill>
              </a:endParaRPr>
            </a:p>
            <a:p>
              <a:pPr algn="ctr"/>
              <a:r>
                <a:rPr lang="ja-JP" altLang="en-US" sz="3600" b="1" dirty="0">
                  <a:solidFill>
                    <a:schemeClr val="tx1"/>
                  </a:solidFill>
                </a:rPr>
                <a:t>しますね</a:t>
              </a:r>
              <a:endParaRPr kumimoji="1" lang="ja-JP" altLang="en-US" sz="3600" b="1" dirty="0">
                <a:solidFill>
                  <a:schemeClr val="tx1"/>
                </a:solidFill>
              </a:endParaRPr>
            </a:p>
          </p:txBody>
        </p:sp>
      </p:grpSp>
      <p:pic>
        <p:nvPicPr>
          <p:cNvPr id="8" name="図 7"/>
          <p:cNvPicPr>
            <a:picLocks noChangeAspect="1"/>
          </p:cNvPicPr>
          <p:nvPr/>
        </p:nvPicPr>
        <p:blipFill>
          <a:blip r:embed="rId9"/>
          <a:stretch>
            <a:fillRect/>
          </a:stretch>
        </p:blipFill>
        <p:spPr>
          <a:xfrm>
            <a:off x="10468665" y="3131711"/>
            <a:ext cx="1320620" cy="1441331"/>
          </a:xfrm>
          <a:prstGeom prst="rect">
            <a:avLst/>
          </a:prstGeom>
        </p:spPr>
      </p:pic>
      <p:sp>
        <p:nvSpPr>
          <p:cNvPr id="16" name="角丸四角形 15"/>
          <p:cNvSpPr/>
          <p:nvPr/>
        </p:nvSpPr>
        <p:spPr>
          <a:xfrm>
            <a:off x="4629688" y="492136"/>
            <a:ext cx="4207207" cy="856485"/>
          </a:xfrm>
          <a:prstGeom prst="roundRect">
            <a:avLst>
              <a:gd name="adj" fmla="val 901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rgbClr val="FF0000"/>
                </a:solidFill>
              </a:rPr>
              <a:t>おおむね３日以内</a:t>
            </a:r>
            <a:endParaRPr kumimoji="1" lang="ja-JP" altLang="en-US" sz="3600" b="1" dirty="0">
              <a:solidFill>
                <a:srgbClr val="FF0000"/>
              </a:solidFill>
            </a:endParaRPr>
          </a:p>
        </p:txBody>
      </p:sp>
      <p:pic>
        <p:nvPicPr>
          <p:cNvPr id="11" name="オーディオ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037339346"/>
      </p:ext>
    </p:extLst>
  </p:cSld>
  <p:clrMapOvr>
    <a:masterClrMapping/>
  </p:clrMapOvr>
  <mc:AlternateContent xmlns:mc="http://schemas.openxmlformats.org/markup-compatibility/2006">
    <mc:Choice xmlns:p14="http://schemas.microsoft.com/office/powerpoint/2010/main" Requires="p14">
      <p:transition spd="slow" p14:dur="2000" advTm="7487"/>
    </mc:Choice>
    <mc:Fallback>
      <p:transition spd="slow" advTm="7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01224 0.00324 L -0.76875 0.26828 " pathEditMode="relative" rAng="0" ptsTypes="AA">
                                      <p:cBhvr>
                                        <p:cTn id="10" dur="2000" fill="hold"/>
                                        <p:tgtEl>
                                          <p:spTgt spid="8"/>
                                        </p:tgtEl>
                                        <p:attrNameLst>
                                          <p:attrName>ppt_x</p:attrName>
                                          <p:attrName>ppt_y</p:attrName>
                                        </p:attrNameLst>
                                      </p:cBhvr>
                                      <p:rCtr x="-39049" y="13241"/>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5400" dirty="0">
                <a:latin typeface="UD デジタル 教科書体 NP-R" panose="02020400000000000000" pitchFamily="18" charset="-128"/>
                <a:ea typeface="UD デジタル 教科書体 NP-R" panose="02020400000000000000" pitchFamily="18" charset="-128"/>
              </a:rPr>
              <a:t>入院</a:t>
            </a:r>
            <a:r>
              <a:rPr lang="ja-JP" altLang="en-US" sz="5400" dirty="0">
                <a:latin typeface="UD デジタル 教科書体 NP-R" panose="02020400000000000000" pitchFamily="18" charset="-128"/>
                <a:ea typeface="UD デジタル 教科書体 NP-R" panose="02020400000000000000" pitchFamily="18" charset="-128"/>
              </a:rPr>
              <a:t>中</a:t>
            </a:r>
            <a:r>
              <a:rPr kumimoji="1" lang="ja-JP" altLang="en-US" sz="5400" dirty="0">
                <a:latin typeface="UD デジタル 教科書体 NP-R" panose="02020400000000000000" pitchFamily="18" charset="-128"/>
                <a:ea typeface="UD デジタル 教科書体 NP-R" panose="02020400000000000000" pitchFamily="18" charset="-128"/>
              </a:rPr>
              <a:t>の連携</a:t>
            </a:r>
          </a:p>
        </p:txBody>
      </p:sp>
      <p:sp>
        <p:nvSpPr>
          <p:cNvPr id="6" name="正方形/長方形 5"/>
          <p:cNvSpPr/>
          <p:nvPr/>
        </p:nvSpPr>
        <p:spPr>
          <a:xfrm>
            <a:off x="1755806"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rgbClr val="002060"/>
                </a:solidFill>
              </a:rPr>
              <a:t>病院</a:t>
            </a:r>
          </a:p>
        </p:txBody>
      </p:sp>
      <p:sp>
        <p:nvSpPr>
          <p:cNvPr id="9" name="正方形/長方形 8"/>
          <p:cNvSpPr/>
          <p:nvPr/>
        </p:nvSpPr>
        <p:spPr>
          <a:xfrm>
            <a:off x="9013541"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rgbClr val="002060"/>
                </a:solidFill>
              </a:rPr>
              <a:t>ケアマネ</a:t>
            </a:r>
            <a:endParaRPr kumimoji="1" lang="ja-JP" altLang="en-US" sz="3600" b="1" dirty="0">
              <a:solidFill>
                <a:srgbClr val="002060"/>
              </a:solidFill>
            </a:endParaRPr>
          </a:p>
        </p:txBody>
      </p:sp>
      <p:pic>
        <p:nvPicPr>
          <p:cNvPr id="10" name="図 9"/>
          <p:cNvPicPr>
            <a:picLocks noChangeAspect="1"/>
          </p:cNvPicPr>
          <p:nvPr/>
        </p:nvPicPr>
        <p:blipFill>
          <a:blip r:embed="rId5"/>
          <a:stretch>
            <a:fillRect/>
          </a:stretch>
        </p:blipFill>
        <p:spPr>
          <a:xfrm>
            <a:off x="2560722" y="3131711"/>
            <a:ext cx="1211623" cy="3657231"/>
          </a:xfrm>
          <a:prstGeom prst="rect">
            <a:avLst/>
          </a:prstGeom>
        </p:spPr>
      </p:pic>
      <p:pic>
        <p:nvPicPr>
          <p:cNvPr id="7" name="コンテンツ プレースホルダー 6"/>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838200" y="2943755"/>
            <a:ext cx="1555021" cy="1840261"/>
          </a:xfrm>
        </p:spPr>
      </p:pic>
      <p:pic>
        <p:nvPicPr>
          <p:cNvPr id="12" name="図 11"/>
          <p:cNvPicPr>
            <a:picLocks noChangeAspect="1"/>
          </p:cNvPicPr>
          <p:nvPr/>
        </p:nvPicPr>
        <p:blipFill>
          <a:blip r:embed="rId7"/>
          <a:stretch>
            <a:fillRect/>
          </a:stretch>
        </p:blipFill>
        <p:spPr>
          <a:xfrm>
            <a:off x="9308640" y="3131711"/>
            <a:ext cx="1265971" cy="3532835"/>
          </a:xfrm>
          <a:prstGeom prst="rect">
            <a:avLst/>
          </a:prstGeom>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29467858"/>
      </p:ext>
    </p:extLst>
  </p:cSld>
  <p:clrMapOvr>
    <a:masterClrMapping/>
  </p:clrMapOvr>
  <mc:AlternateContent xmlns:mc="http://schemas.openxmlformats.org/markup-compatibility/2006">
    <mc:Choice xmlns:p14="http://schemas.microsoft.com/office/powerpoint/2010/main" Requires="p14">
      <p:transition spd="slow" p14:dur="2000" advTm="8553"/>
    </mc:Choice>
    <mc:Fallback>
      <p:transition spd="slow" advTm="8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5400" dirty="0">
                <a:latin typeface="UD デジタル 教科書体 NP-R" panose="02020400000000000000" pitchFamily="18" charset="-128"/>
                <a:ea typeface="UD デジタル 教科書体 NP-R" panose="02020400000000000000" pitchFamily="18" charset="-128"/>
              </a:rPr>
              <a:t>入院中の連携</a:t>
            </a:r>
          </a:p>
        </p:txBody>
      </p:sp>
      <p:grpSp>
        <p:nvGrpSpPr>
          <p:cNvPr id="5" name="グループ化 4"/>
          <p:cNvGrpSpPr/>
          <p:nvPr/>
        </p:nvGrpSpPr>
        <p:grpSpPr>
          <a:xfrm>
            <a:off x="4528254" y="1687723"/>
            <a:ext cx="3729378" cy="1906621"/>
            <a:chOff x="4528254" y="1687723"/>
            <a:chExt cx="3729378" cy="1906621"/>
          </a:xfrm>
        </p:grpSpPr>
        <p:sp>
          <p:nvSpPr>
            <p:cNvPr id="3" name="円形吹き出し 2"/>
            <p:cNvSpPr/>
            <p:nvPr/>
          </p:nvSpPr>
          <p:spPr>
            <a:xfrm rot="364188">
              <a:off x="6120991" y="2402442"/>
              <a:ext cx="661481" cy="507763"/>
            </a:xfrm>
            <a:prstGeom prst="wedgeEllipseCallout">
              <a:avLst>
                <a:gd name="adj1" fmla="val -381911"/>
                <a:gd name="adj2" fmla="val 303863"/>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4528254" y="1687723"/>
              <a:ext cx="3729378" cy="1906621"/>
            </a:xfrm>
            <a:prstGeom prst="roundRect">
              <a:avLst>
                <a:gd name="adj" fmla="val 9014"/>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tx1"/>
                  </a:solidFill>
                </a:rPr>
                <a:t>入院後の経過を家族に説明する日程が決まりました</a:t>
              </a:r>
              <a:endParaRPr kumimoji="1" lang="ja-JP" altLang="en-US" sz="3200" b="1" dirty="0">
                <a:solidFill>
                  <a:schemeClr val="tx1"/>
                </a:solidFill>
              </a:endParaRPr>
            </a:p>
          </p:txBody>
        </p:sp>
      </p:grpSp>
      <p:sp>
        <p:nvSpPr>
          <p:cNvPr id="6" name="正方形/長方形 5"/>
          <p:cNvSpPr/>
          <p:nvPr/>
        </p:nvSpPr>
        <p:spPr>
          <a:xfrm>
            <a:off x="1755806"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rgbClr val="002060"/>
                </a:solidFill>
              </a:rPr>
              <a:t>病院</a:t>
            </a:r>
          </a:p>
        </p:txBody>
      </p:sp>
      <p:sp>
        <p:nvSpPr>
          <p:cNvPr id="9" name="正方形/長方形 8"/>
          <p:cNvSpPr/>
          <p:nvPr/>
        </p:nvSpPr>
        <p:spPr>
          <a:xfrm>
            <a:off x="9013541" y="1687723"/>
            <a:ext cx="2016539" cy="10019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rgbClr val="002060"/>
                </a:solidFill>
              </a:rPr>
              <a:t>ケアマネ</a:t>
            </a:r>
            <a:endParaRPr kumimoji="1" lang="ja-JP" altLang="en-US" sz="3600" b="1" dirty="0">
              <a:solidFill>
                <a:srgbClr val="002060"/>
              </a:solidFill>
            </a:endParaRPr>
          </a:p>
        </p:txBody>
      </p:sp>
      <p:pic>
        <p:nvPicPr>
          <p:cNvPr id="10" name="図 9"/>
          <p:cNvPicPr>
            <a:picLocks noChangeAspect="1"/>
          </p:cNvPicPr>
          <p:nvPr/>
        </p:nvPicPr>
        <p:blipFill>
          <a:blip r:embed="rId5"/>
          <a:stretch>
            <a:fillRect/>
          </a:stretch>
        </p:blipFill>
        <p:spPr>
          <a:xfrm>
            <a:off x="2560722" y="3131711"/>
            <a:ext cx="1211623" cy="3657231"/>
          </a:xfrm>
          <a:prstGeom prst="rect">
            <a:avLst/>
          </a:prstGeom>
        </p:spPr>
      </p:pic>
      <p:pic>
        <p:nvPicPr>
          <p:cNvPr id="7" name="コンテンツ プレースホルダー 6"/>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838200" y="2943755"/>
            <a:ext cx="1555021" cy="1840261"/>
          </a:xfrm>
        </p:spPr>
      </p:pic>
      <p:pic>
        <p:nvPicPr>
          <p:cNvPr id="12" name="図 11"/>
          <p:cNvPicPr>
            <a:picLocks noChangeAspect="1"/>
          </p:cNvPicPr>
          <p:nvPr/>
        </p:nvPicPr>
        <p:blipFill>
          <a:blip r:embed="rId7"/>
          <a:stretch>
            <a:fillRect/>
          </a:stretch>
        </p:blipFill>
        <p:spPr>
          <a:xfrm>
            <a:off x="9308640" y="3131711"/>
            <a:ext cx="1265971" cy="3532835"/>
          </a:xfrm>
          <a:prstGeom prst="rect">
            <a:avLst/>
          </a:prstGeom>
        </p:spPr>
      </p:pic>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843336"/>
      </p:ext>
    </p:extLst>
  </p:cSld>
  <p:clrMapOvr>
    <a:masterClrMapping/>
  </p:clrMapOvr>
  <mc:AlternateContent xmlns:mc="http://schemas.openxmlformats.org/markup-compatibility/2006">
    <mc:Choice xmlns:p14="http://schemas.microsoft.com/office/powerpoint/2010/main" Requires="p14">
      <p:transition spd="slow" p14:dur="2000" advTm="5319"/>
    </mc:Choice>
    <mc:Fallback>
      <p:transition spd="slow" advTm="5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8"/>
</p:tagLst>
</file>

<file path=ppt/tags/tag2.xml><?xml version="1.0" encoding="utf-8"?>
<p:tagLst xmlns:a="http://schemas.openxmlformats.org/drawingml/2006/main" xmlns:r="http://schemas.openxmlformats.org/officeDocument/2006/relationships" xmlns:p="http://schemas.openxmlformats.org/presentationml/2006/main">
  <p:tag name="TIMING" val="|5.1"/>
</p:tagLst>
</file>

<file path=ppt/tags/tag3.xml><?xml version="1.0" encoding="utf-8"?>
<p:tagLst xmlns:a="http://schemas.openxmlformats.org/drawingml/2006/main" xmlns:r="http://schemas.openxmlformats.org/officeDocument/2006/relationships" xmlns:p="http://schemas.openxmlformats.org/presentationml/2006/main">
  <p:tag name="TIMING" val="|2.1"/>
</p:tagLst>
</file>

<file path=ppt/tags/tag4.xml><?xml version="1.0" encoding="utf-8"?>
<p:tagLst xmlns:a="http://schemas.openxmlformats.org/drawingml/2006/main" xmlns:r="http://schemas.openxmlformats.org/officeDocument/2006/relationships" xmlns:p="http://schemas.openxmlformats.org/presentationml/2006/main">
  <p:tag name="TIMING" val="|3.7"/>
</p:tagLst>
</file>

<file path=ppt/tags/tag5.xml><?xml version="1.0" encoding="utf-8"?>
<p:tagLst xmlns:a="http://schemas.openxmlformats.org/drawingml/2006/main" xmlns:r="http://schemas.openxmlformats.org/officeDocument/2006/relationships" xmlns:p="http://schemas.openxmlformats.org/presentationml/2006/main">
  <p:tag name="TIMING" val="|3.3"/>
</p:tagLst>
</file>

<file path=ppt/tags/tag6.xml><?xml version="1.0" encoding="utf-8"?>
<p:tagLst xmlns:a="http://schemas.openxmlformats.org/drawingml/2006/main" xmlns:r="http://schemas.openxmlformats.org/officeDocument/2006/relationships" xmlns:p="http://schemas.openxmlformats.org/presentationml/2006/main">
  <p:tag name="TIMING" val="|5.4|2.6|6.3|3.9|6.6|2.7|10.7|2.3"/>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1472</TotalTime>
  <Words>1420</Words>
  <Application>Microsoft Office PowerPoint</Application>
  <PresentationFormat>ワイド画面</PresentationFormat>
  <Paragraphs>220</Paragraphs>
  <Slides>29</Slides>
  <Notes>29</Notes>
  <HiddenSlides>0</HiddenSlides>
  <MMClips>29</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29</vt:i4>
      </vt:variant>
    </vt:vector>
  </HeadingPairs>
  <TitlesOfParts>
    <vt:vector size="35" baseType="lpstr">
      <vt:lpstr>HGS創英角ﾎﾟｯﾌﾟ体</vt:lpstr>
      <vt:lpstr>UD デジタル 教科書体 NP-R</vt:lpstr>
      <vt:lpstr>游ゴシック</vt:lpstr>
      <vt:lpstr>游ゴシック Light</vt:lpstr>
      <vt:lpstr>Arial</vt:lpstr>
      <vt:lpstr>Office テーマ</vt:lpstr>
      <vt:lpstr>福島県県北医療圏 退院調整ルール</vt:lpstr>
      <vt:lpstr>退院調整ルールとは</vt:lpstr>
      <vt:lpstr>入院前に ケアマネが決まっている場合 （入院前に介護保険を利用していた場合）</vt:lpstr>
      <vt:lpstr>入院時連絡</vt:lpstr>
      <vt:lpstr>入院時連絡</vt:lpstr>
      <vt:lpstr>入院時連絡</vt:lpstr>
      <vt:lpstr>入院時連絡</vt:lpstr>
      <vt:lpstr>入院中の連携</vt:lpstr>
      <vt:lpstr>入院中の連携</vt:lpstr>
      <vt:lpstr>入院中の連携</vt:lpstr>
      <vt:lpstr>退院の見込</vt:lpstr>
      <vt:lpstr>退院の見込</vt:lpstr>
      <vt:lpstr>退院の見込</vt:lpstr>
      <vt:lpstr>退院調整</vt:lpstr>
      <vt:lpstr>退院調整</vt:lpstr>
      <vt:lpstr>退院調整</vt:lpstr>
      <vt:lpstr>退院日決定</vt:lpstr>
      <vt:lpstr>退院時・退院後の情報提供</vt:lpstr>
      <vt:lpstr>退院時・退院後の情報提供</vt:lpstr>
      <vt:lpstr>退院</vt:lpstr>
      <vt:lpstr>PowerPoint プレゼンテーション</vt:lpstr>
      <vt:lpstr>入院前に ケアマネが決まっていない場合 （入院後、新たに介護保険を利用する場合）</vt:lpstr>
      <vt:lpstr>入院中</vt:lpstr>
      <vt:lpstr>入院中</vt:lpstr>
      <vt:lpstr>退院の見込</vt:lpstr>
      <vt:lpstr>退院調整</vt:lpstr>
      <vt:lpstr>PowerPoint プレゼンテーション</vt:lpstr>
      <vt:lpstr>「あんしんセット」</vt:lpstr>
      <vt:lpstr>PowerPoint プレゼンテーション</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退院調整ルール（練習）</dc:title>
  <dc:creator>遠藤 香織</dc:creator>
  <cp:lastModifiedBy>遠藤 香織</cp:lastModifiedBy>
  <cp:revision>94</cp:revision>
  <dcterms:created xsi:type="dcterms:W3CDTF">2025-08-05T05:52:58Z</dcterms:created>
  <dcterms:modified xsi:type="dcterms:W3CDTF">2026-01-08T02:45:28Z</dcterms:modified>
</cp:coreProperties>
</file>