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BEA"/>
    <a:srgbClr val="36022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2" d="100"/>
          <a:sy n="92" d="100"/>
        </p:scale>
        <p:origin x="1224" y="-3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287009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395105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272233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11306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21163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81216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132783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233992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160914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189651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C60EB5-C61A-465A-8431-ADB1A6818331}"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335129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EDC60EB5-C61A-465A-8431-ADB1A6818331}" type="datetimeFigureOut">
              <a:rPr kumimoji="1" lang="ja-JP" altLang="en-US" smtClean="0"/>
              <a:t>2026/1/7</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4F5C149-DDD3-49E8-A6EB-37B71EE5BA52}" type="slidenum">
              <a:rPr kumimoji="1" lang="ja-JP" altLang="en-US" smtClean="0"/>
              <a:t>‹#›</a:t>
            </a:fld>
            <a:endParaRPr kumimoji="1" lang="ja-JP" altLang="en-US"/>
          </a:p>
        </p:txBody>
      </p:sp>
    </p:spTree>
    <p:extLst>
      <p:ext uri="{BB962C8B-B14F-4D97-AF65-F5344CB8AC3E}">
        <p14:creationId xmlns:p14="http://schemas.microsoft.com/office/powerpoint/2010/main" val="3361243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33560-7A86-8EE4-0065-A3AE7A7A14BE}"/>
              </a:ext>
            </a:extLst>
          </p:cNvPr>
          <p:cNvSpPr>
            <a:spLocks noGrp="1"/>
          </p:cNvSpPr>
          <p:nvPr>
            <p:ph type="ctrTitle"/>
          </p:nvPr>
        </p:nvSpPr>
        <p:spPr>
          <a:xfrm>
            <a:off x="723423" y="4933990"/>
            <a:ext cx="5758857" cy="982165"/>
          </a:xfrm>
        </p:spPr>
        <p:txBody>
          <a:bodyPr>
            <a:normAutofit/>
          </a:bodyPr>
          <a:lstStyle/>
          <a:p>
            <a:r>
              <a:rPr kumimoji="1" lang="ja-JP" altLang="en-US" sz="3200" dirty="0"/>
              <a:t>退院調整ルールの流れ</a:t>
            </a:r>
            <a:br>
              <a:rPr kumimoji="1" lang="en-US" altLang="ja-JP" sz="4400" dirty="0"/>
            </a:br>
            <a:r>
              <a:rPr kumimoji="1" lang="ja-JP" altLang="en-US" sz="1600" dirty="0"/>
              <a:t>～介護保険サービスを利用している場合～</a:t>
            </a:r>
            <a:endParaRPr kumimoji="1" lang="ja-JP" altLang="en-US" sz="4400" dirty="0"/>
          </a:p>
        </p:txBody>
      </p:sp>
      <p:sp>
        <p:nvSpPr>
          <p:cNvPr id="5" name="テキスト ボックス 4">
            <a:extLst>
              <a:ext uri="{FF2B5EF4-FFF2-40B4-BE49-F238E27FC236}">
                <a16:creationId xmlns:a16="http://schemas.microsoft.com/office/drawing/2014/main" id="{EA5E3A76-3E8F-C45C-25BD-8065530BFC4B}"/>
              </a:ext>
            </a:extLst>
          </p:cNvPr>
          <p:cNvSpPr txBox="1"/>
          <p:nvPr/>
        </p:nvSpPr>
        <p:spPr>
          <a:xfrm>
            <a:off x="328305" y="1132406"/>
            <a:ext cx="6495730" cy="584775"/>
          </a:xfrm>
          <a:prstGeom prst="rect">
            <a:avLst/>
          </a:prstGeom>
          <a:noFill/>
        </p:spPr>
        <p:txBody>
          <a:bodyPr wrap="square" rtlCol="0">
            <a:spAutoFit/>
          </a:bodyPr>
          <a:lstStyle/>
          <a:p>
            <a:r>
              <a:rPr kumimoji="1" lang="ja-JP" altLang="en-US" sz="3200" dirty="0">
                <a:ln w="0"/>
                <a:solidFill>
                  <a:schemeClr val="accent1"/>
                </a:solidFill>
                <a:effectLst>
                  <a:outerShdw blurRad="38100" dist="25400" dir="5400000" algn="ctr" rotWithShape="0">
                    <a:srgbClr val="6E747A">
                      <a:alpha val="43000"/>
                    </a:srgbClr>
                  </a:outerShdw>
                </a:effectLst>
              </a:rPr>
              <a:t>退院調整ルールを活用しましょう</a:t>
            </a:r>
          </a:p>
        </p:txBody>
      </p:sp>
      <p:sp>
        <p:nvSpPr>
          <p:cNvPr id="6" name="テキスト ボックス 5">
            <a:extLst>
              <a:ext uri="{FF2B5EF4-FFF2-40B4-BE49-F238E27FC236}">
                <a16:creationId xmlns:a16="http://schemas.microsoft.com/office/drawing/2014/main" id="{529D48A4-03DC-986B-6FD3-0F4EB049BEC2}"/>
              </a:ext>
            </a:extLst>
          </p:cNvPr>
          <p:cNvSpPr txBox="1"/>
          <p:nvPr/>
        </p:nvSpPr>
        <p:spPr>
          <a:xfrm>
            <a:off x="642780" y="2348667"/>
            <a:ext cx="5866780"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dirty="0"/>
              <a:t>患者さんが退院する際に、必要な介護保険サービスをすぐに受けられるようにするための、県北地域における連携のしくみです。</a:t>
            </a:r>
          </a:p>
          <a:p>
            <a:pPr marL="285750" indent="-285750">
              <a:buFont typeface="Arial" panose="020B0604020202020204" pitchFamily="34" charset="0"/>
              <a:buChar char="•"/>
            </a:pPr>
            <a:r>
              <a:rPr kumimoji="1" lang="ja-JP" altLang="en-US" dirty="0"/>
              <a:t>病院とケアマネジャーが、患者さんの入院時から情報を共有し、退院に向けて、話し合い（カンファレンス）や介護保険サービスの調整などを行います。</a:t>
            </a:r>
          </a:p>
          <a:p>
            <a:endParaRPr kumimoji="1" lang="ja-JP" altLang="en-US" dirty="0"/>
          </a:p>
          <a:p>
            <a:r>
              <a:rPr kumimoji="1" lang="ja-JP" altLang="en-US" dirty="0"/>
              <a:t>　患者さんの退院を地域全体で支えるために、「県北医療圏退院調整ルール」をぜひご活用ください。</a:t>
            </a:r>
          </a:p>
        </p:txBody>
      </p:sp>
      <p:sp>
        <p:nvSpPr>
          <p:cNvPr id="7" name="テキスト ボックス 6">
            <a:extLst>
              <a:ext uri="{FF2B5EF4-FFF2-40B4-BE49-F238E27FC236}">
                <a16:creationId xmlns:a16="http://schemas.microsoft.com/office/drawing/2014/main" id="{57F6CB6A-C3B4-847F-3127-7DA2CB1803AC}"/>
              </a:ext>
            </a:extLst>
          </p:cNvPr>
          <p:cNvSpPr txBox="1"/>
          <p:nvPr/>
        </p:nvSpPr>
        <p:spPr>
          <a:xfrm>
            <a:off x="696742" y="1770139"/>
            <a:ext cx="3976821" cy="461665"/>
          </a:xfrm>
          <a:prstGeom prst="rect">
            <a:avLst/>
          </a:prstGeom>
          <a:noFill/>
        </p:spPr>
        <p:txBody>
          <a:bodyPr wrap="square" rtlCol="0">
            <a:spAutoFit/>
          </a:bodyPr>
          <a:lstStyle/>
          <a:p>
            <a:r>
              <a:rPr kumimoji="1" lang="ja-JP" altLang="en-US" sz="2400" dirty="0">
                <a:ln w="0"/>
                <a:effectLst>
                  <a:outerShdw blurRad="38100" dist="19050" dir="2700000" algn="tl" rotWithShape="0">
                    <a:schemeClr val="dk1">
                      <a:alpha val="40000"/>
                    </a:schemeClr>
                  </a:outerShdw>
                </a:effectLst>
              </a:rPr>
              <a:t>退院調整ルールとは？</a:t>
            </a:r>
          </a:p>
        </p:txBody>
      </p:sp>
      <p:pic>
        <p:nvPicPr>
          <p:cNvPr id="8" name="図 7">
            <a:extLst>
              <a:ext uri="{FF2B5EF4-FFF2-40B4-BE49-F238E27FC236}">
                <a16:creationId xmlns:a16="http://schemas.microsoft.com/office/drawing/2014/main" id="{9E3F46FA-6BDD-57EF-DF20-7DF9CEED81AD}"/>
              </a:ext>
            </a:extLst>
          </p:cNvPr>
          <p:cNvPicPr>
            <a:picLocks noChangeAspect="1"/>
          </p:cNvPicPr>
          <p:nvPr/>
        </p:nvPicPr>
        <p:blipFill>
          <a:blip r:embed="rId2"/>
          <a:stretch>
            <a:fillRect/>
          </a:stretch>
        </p:blipFill>
        <p:spPr>
          <a:xfrm>
            <a:off x="2168659" y="6208274"/>
            <a:ext cx="885960" cy="758859"/>
          </a:xfrm>
          <a:prstGeom prst="rect">
            <a:avLst/>
          </a:prstGeom>
        </p:spPr>
      </p:pic>
      <p:pic>
        <p:nvPicPr>
          <p:cNvPr id="9" name="図 8">
            <a:extLst>
              <a:ext uri="{FF2B5EF4-FFF2-40B4-BE49-F238E27FC236}">
                <a16:creationId xmlns:a16="http://schemas.microsoft.com/office/drawing/2014/main" id="{C742B310-5E8A-DCC7-B6CB-EEE139A16FB2}"/>
              </a:ext>
            </a:extLst>
          </p:cNvPr>
          <p:cNvPicPr>
            <a:picLocks noChangeAspect="1"/>
          </p:cNvPicPr>
          <p:nvPr/>
        </p:nvPicPr>
        <p:blipFill>
          <a:blip r:embed="rId3"/>
          <a:stretch>
            <a:fillRect/>
          </a:stretch>
        </p:blipFill>
        <p:spPr>
          <a:xfrm>
            <a:off x="3490677" y="6250857"/>
            <a:ext cx="1330428" cy="839429"/>
          </a:xfrm>
          <a:prstGeom prst="rect">
            <a:avLst/>
          </a:prstGeom>
        </p:spPr>
      </p:pic>
      <p:pic>
        <p:nvPicPr>
          <p:cNvPr id="11" name="図 10">
            <a:extLst>
              <a:ext uri="{FF2B5EF4-FFF2-40B4-BE49-F238E27FC236}">
                <a16:creationId xmlns:a16="http://schemas.microsoft.com/office/drawing/2014/main" id="{DB76470C-5E67-7DC4-D341-AE339803831F}"/>
              </a:ext>
            </a:extLst>
          </p:cNvPr>
          <p:cNvPicPr>
            <a:picLocks noChangeAspect="1"/>
          </p:cNvPicPr>
          <p:nvPr/>
        </p:nvPicPr>
        <p:blipFill>
          <a:blip r:embed="rId4"/>
          <a:stretch>
            <a:fillRect/>
          </a:stretch>
        </p:blipFill>
        <p:spPr>
          <a:xfrm>
            <a:off x="1691807" y="6934917"/>
            <a:ext cx="480993" cy="1558839"/>
          </a:xfrm>
          <a:prstGeom prst="rect">
            <a:avLst/>
          </a:prstGeom>
        </p:spPr>
      </p:pic>
      <p:pic>
        <p:nvPicPr>
          <p:cNvPr id="12" name="図 11">
            <a:extLst>
              <a:ext uri="{FF2B5EF4-FFF2-40B4-BE49-F238E27FC236}">
                <a16:creationId xmlns:a16="http://schemas.microsoft.com/office/drawing/2014/main" id="{F73C00F7-B5E3-DF09-B6A6-7A46F62AC51D}"/>
              </a:ext>
            </a:extLst>
          </p:cNvPr>
          <p:cNvPicPr>
            <a:picLocks noChangeAspect="1"/>
          </p:cNvPicPr>
          <p:nvPr/>
        </p:nvPicPr>
        <p:blipFill>
          <a:blip r:embed="rId5"/>
          <a:stretch>
            <a:fillRect/>
          </a:stretch>
        </p:blipFill>
        <p:spPr>
          <a:xfrm flipH="1">
            <a:off x="1383853" y="10082195"/>
            <a:ext cx="510871" cy="1621628"/>
          </a:xfrm>
          <a:prstGeom prst="rect">
            <a:avLst/>
          </a:prstGeom>
        </p:spPr>
      </p:pic>
      <p:pic>
        <p:nvPicPr>
          <p:cNvPr id="17" name="図 16">
            <a:extLst>
              <a:ext uri="{FF2B5EF4-FFF2-40B4-BE49-F238E27FC236}">
                <a16:creationId xmlns:a16="http://schemas.microsoft.com/office/drawing/2014/main" id="{A23E36A6-99C7-A445-1454-595956C1DB28}"/>
              </a:ext>
            </a:extLst>
          </p:cNvPr>
          <p:cNvPicPr>
            <a:picLocks noChangeAspect="1"/>
          </p:cNvPicPr>
          <p:nvPr/>
        </p:nvPicPr>
        <p:blipFill>
          <a:blip r:embed="rId6"/>
          <a:stretch>
            <a:fillRect/>
          </a:stretch>
        </p:blipFill>
        <p:spPr>
          <a:xfrm>
            <a:off x="4342764" y="7369391"/>
            <a:ext cx="396906" cy="1121579"/>
          </a:xfrm>
          <a:prstGeom prst="rect">
            <a:avLst/>
          </a:prstGeom>
        </p:spPr>
      </p:pic>
      <p:pic>
        <p:nvPicPr>
          <p:cNvPr id="18" name="図 17">
            <a:extLst>
              <a:ext uri="{FF2B5EF4-FFF2-40B4-BE49-F238E27FC236}">
                <a16:creationId xmlns:a16="http://schemas.microsoft.com/office/drawing/2014/main" id="{323DA5FB-63BF-4CB0-1166-D65516976204}"/>
              </a:ext>
            </a:extLst>
          </p:cNvPr>
          <p:cNvPicPr>
            <a:picLocks noChangeAspect="1"/>
          </p:cNvPicPr>
          <p:nvPr/>
        </p:nvPicPr>
        <p:blipFill>
          <a:blip r:embed="rId7"/>
          <a:stretch>
            <a:fillRect/>
          </a:stretch>
        </p:blipFill>
        <p:spPr>
          <a:xfrm>
            <a:off x="4676917" y="7345145"/>
            <a:ext cx="351951" cy="1140628"/>
          </a:xfrm>
          <a:prstGeom prst="rect">
            <a:avLst/>
          </a:prstGeom>
        </p:spPr>
      </p:pic>
      <p:pic>
        <p:nvPicPr>
          <p:cNvPr id="21" name="図 20" descr="アイコン が含まれている画像&#10;&#10;AI 生成コンテンツは誤りを含む可能性があります。">
            <a:extLst>
              <a:ext uri="{FF2B5EF4-FFF2-40B4-BE49-F238E27FC236}">
                <a16:creationId xmlns:a16="http://schemas.microsoft.com/office/drawing/2014/main" id="{D2C6F9EB-C87C-F00F-116E-B18B404F10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9773" y="8086363"/>
            <a:ext cx="930541" cy="1121579"/>
          </a:xfrm>
          <a:prstGeom prst="rect">
            <a:avLst/>
          </a:prstGeom>
        </p:spPr>
      </p:pic>
      <p:pic>
        <p:nvPicPr>
          <p:cNvPr id="23" name="図 22" descr="座る, 小さい, 椅子, テーブル が含まれている画像&#10;&#10;AI 生成コンテンツは誤りを含む可能性があります。">
            <a:extLst>
              <a:ext uri="{FF2B5EF4-FFF2-40B4-BE49-F238E27FC236}">
                <a16:creationId xmlns:a16="http://schemas.microsoft.com/office/drawing/2014/main" id="{7C755C4D-E410-2CF8-8FE5-048F691F70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0473" y="9036130"/>
            <a:ext cx="830324" cy="895228"/>
          </a:xfrm>
          <a:prstGeom prst="rect">
            <a:avLst/>
          </a:prstGeom>
        </p:spPr>
      </p:pic>
      <p:pic>
        <p:nvPicPr>
          <p:cNvPr id="25" name="図 24" descr="ベッド が含まれている画像&#10;&#10;AI 生成コンテンツは誤りを含む可能性があります。">
            <a:extLst>
              <a:ext uri="{FF2B5EF4-FFF2-40B4-BE49-F238E27FC236}">
                <a16:creationId xmlns:a16="http://schemas.microsoft.com/office/drawing/2014/main" id="{7A75CA1D-8C09-E887-A3B5-1DE162FBC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9407" y="8948754"/>
            <a:ext cx="1284472" cy="1284472"/>
          </a:xfrm>
          <a:prstGeom prst="rect">
            <a:avLst/>
          </a:prstGeom>
        </p:spPr>
      </p:pic>
      <p:sp>
        <p:nvSpPr>
          <p:cNvPr id="28" name="矢印: 右 27">
            <a:extLst>
              <a:ext uri="{FF2B5EF4-FFF2-40B4-BE49-F238E27FC236}">
                <a16:creationId xmlns:a16="http://schemas.microsoft.com/office/drawing/2014/main" id="{F06902C2-02BA-7BF7-D048-F64B0105DF64}"/>
              </a:ext>
            </a:extLst>
          </p:cNvPr>
          <p:cNvSpPr/>
          <p:nvPr/>
        </p:nvSpPr>
        <p:spPr>
          <a:xfrm>
            <a:off x="2440007" y="8564664"/>
            <a:ext cx="3204336" cy="441488"/>
          </a:xfrm>
          <a:prstGeom prst="rightArrow">
            <a:avLst>
              <a:gd name="adj1" fmla="val 64450"/>
              <a:gd name="adj2" fmla="val 71675"/>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D185875-1EAB-E702-9193-5E22DA26DAC3}"/>
              </a:ext>
            </a:extLst>
          </p:cNvPr>
          <p:cNvSpPr/>
          <p:nvPr/>
        </p:nvSpPr>
        <p:spPr>
          <a:xfrm>
            <a:off x="315757" y="8639846"/>
            <a:ext cx="2063623" cy="27304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A04CF64-0E74-BADE-8CC2-0A770C596E6B}"/>
              </a:ext>
            </a:extLst>
          </p:cNvPr>
          <p:cNvSpPr txBox="1"/>
          <p:nvPr/>
        </p:nvSpPr>
        <p:spPr>
          <a:xfrm>
            <a:off x="300825" y="8675092"/>
            <a:ext cx="842590" cy="246221"/>
          </a:xfrm>
          <a:prstGeom prst="rect">
            <a:avLst/>
          </a:prstGeom>
          <a:noFill/>
        </p:spPr>
        <p:txBody>
          <a:bodyPr wrap="square" rtlCol="0">
            <a:spAutoFit/>
          </a:bodyPr>
          <a:lstStyle/>
          <a:p>
            <a:r>
              <a:rPr kumimoji="1" lang="ja-JP" altLang="en-US" sz="1000" dirty="0"/>
              <a:t>入院の連絡</a:t>
            </a:r>
          </a:p>
        </p:txBody>
      </p:sp>
      <p:sp>
        <p:nvSpPr>
          <p:cNvPr id="31" name="テキスト ボックス 30">
            <a:extLst>
              <a:ext uri="{FF2B5EF4-FFF2-40B4-BE49-F238E27FC236}">
                <a16:creationId xmlns:a16="http://schemas.microsoft.com/office/drawing/2014/main" id="{54BADD2C-8885-CE6C-CDAE-A96030E7F657}"/>
              </a:ext>
            </a:extLst>
          </p:cNvPr>
          <p:cNvSpPr txBox="1"/>
          <p:nvPr/>
        </p:nvSpPr>
        <p:spPr>
          <a:xfrm>
            <a:off x="3978515" y="8675092"/>
            <a:ext cx="842590" cy="246221"/>
          </a:xfrm>
          <a:prstGeom prst="rect">
            <a:avLst/>
          </a:prstGeom>
          <a:noFill/>
        </p:spPr>
        <p:txBody>
          <a:bodyPr wrap="square" rtlCol="0">
            <a:spAutoFit/>
          </a:bodyPr>
          <a:lstStyle/>
          <a:p>
            <a:r>
              <a:rPr kumimoji="1" lang="ja-JP" altLang="en-US" sz="1000" dirty="0"/>
              <a:t>退院調整</a:t>
            </a:r>
          </a:p>
        </p:txBody>
      </p:sp>
      <p:sp>
        <p:nvSpPr>
          <p:cNvPr id="33" name="テキスト ボックス 32">
            <a:extLst>
              <a:ext uri="{FF2B5EF4-FFF2-40B4-BE49-F238E27FC236}">
                <a16:creationId xmlns:a16="http://schemas.microsoft.com/office/drawing/2014/main" id="{45D44447-CEA6-97C4-2E55-709954C9235C}"/>
              </a:ext>
            </a:extLst>
          </p:cNvPr>
          <p:cNvSpPr txBox="1"/>
          <p:nvPr/>
        </p:nvSpPr>
        <p:spPr>
          <a:xfrm>
            <a:off x="1456974" y="8687375"/>
            <a:ext cx="994730" cy="246221"/>
          </a:xfrm>
          <a:prstGeom prst="rect">
            <a:avLst/>
          </a:prstGeom>
          <a:noFill/>
        </p:spPr>
        <p:txBody>
          <a:bodyPr wrap="square" rtlCol="0">
            <a:spAutoFit/>
          </a:bodyPr>
          <a:lstStyle/>
          <a:p>
            <a:r>
              <a:rPr kumimoji="1" lang="ja-JP" altLang="en-US" sz="1000" dirty="0"/>
              <a:t>入院中の様子</a:t>
            </a:r>
          </a:p>
        </p:txBody>
      </p:sp>
      <p:sp>
        <p:nvSpPr>
          <p:cNvPr id="34" name="テキスト ボックス 33">
            <a:extLst>
              <a:ext uri="{FF2B5EF4-FFF2-40B4-BE49-F238E27FC236}">
                <a16:creationId xmlns:a16="http://schemas.microsoft.com/office/drawing/2014/main" id="{E0A8F61E-EF8E-93A1-ADC6-0286880F97AD}"/>
              </a:ext>
            </a:extLst>
          </p:cNvPr>
          <p:cNvSpPr txBox="1"/>
          <p:nvPr/>
        </p:nvSpPr>
        <p:spPr>
          <a:xfrm>
            <a:off x="5137937" y="8680434"/>
            <a:ext cx="530075" cy="246221"/>
          </a:xfrm>
          <a:prstGeom prst="rect">
            <a:avLst/>
          </a:prstGeom>
          <a:noFill/>
        </p:spPr>
        <p:txBody>
          <a:bodyPr wrap="square" rtlCol="0">
            <a:spAutoFit/>
          </a:bodyPr>
          <a:lstStyle/>
          <a:p>
            <a:r>
              <a:rPr kumimoji="1" lang="ja-JP" altLang="en-US" sz="1000" dirty="0"/>
              <a:t>退院</a:t>
            </a:r>
          </a:p>
        </p:txBody>
      </p:sp>
      <p:sp>
        <p:nvSpPr>
          <p:cNvPr id="35" name="矢印: 上 34">
            <a:extLst>
              <a:ext uri="{FF2B5EF4-FFF2-40B4-BE49-F238E27FC236}">
                <a16:creationId xmlns:a16="http://schemas.microsoft.com/office/drawing/2014/main" id="{28F4C003-BE6C-7822-F635-A052AB509BA1}"/>
              </a:ext>
            </a:extLst>
          </p:cNvPr>
          <p:cNvSpPr/>
          <p:nvPr/>
        </p:nvSpPr>
        <p:spPr>
          <a:xfrm>
            <a:off x="1348593" y="8367469"/>
            <a:ext cx="149008" cy="1048321"/>
          </a:xfrm>
          <a:prstGeom prst="upArrow">
            <a:avLst/>
          </a:prstGeom>
          <a:solidFill>
            <a:schemeClr val="accent5">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BC14D1F1-7195-EC3A-8C4E-4B12ABA82149}"/>
              </a:ext>
            </a:extLst>
          </p:cNvPr>
          <p:cNvSpPr/>
          <p:nvPr/>
        </p:nvSpPr>
        <p:spPr>
          <a:xfrm>
            <a:off x="1231366" y="8381674"/>
            <a:ext cx="137999" cy="1058393"/>
          </a:xfrm>
          <a:prstGeom prst="downArrow">
            <a:avLst/>
          </a:prstGeom>
          <a:solidFill>
            <a:schemeClr val="accent3">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上 36">
            <a:extLst>
              <a:ext uri="{FF2B5EF4-FFF2-40B4-BE49-F238E27FC236}">
                <a16:creationId xmlns:a16="http://schemas.microsoft.com/office/drawing/2014/main" id="{E1A3BB51-E874-D4F7-F0D3-A41EFF5DB31E}"/>
              </a:ext>
            </a:extLst>
          </p:cNvPr>
          <p:cNvSpPr/>
          <p:nvPr/>
        </p:nvSpPr>
        <p:spPr>
          <a:xfrm>
            <a:off x="3795724" y="8240436"/>
            <a:ext cx="149008" cy="1048321"/>
          </a:xfrm>
          <a:prstGeom prst="upArrow">
            <a:avLst/>
          </a:prstGeom>
          <a:solidFill>
            <a:schemeClr val="accent5">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下 37">
            <a:extLst>
              <a:ext uri="{FF2B5EF4-FFF2-40B4-BE49-F238E27FC236}">
                <a16:creationId xmlns:a16="http://schemas.microsoft.com/office/drawing/2014/main" id="{6A0D1C40-91F5-D2C9-AFEA-1FACFB71C0DD}"/>
              </a:ext>
            </a:extLst>
          </p:cNvPr>
          <p:cNvSpPr/>
          <p:nvPr/>
        </p:nvSpPr>
        <p:spPr>
          <a:xfrm>
            <a:off x="3677757" y="8248520"/>
            <a:ext cx="137999" cy="1058393"/>
          </a:xfrm>
          <a:prstGeom prst="downArrow">
            <a:avLst/>
          </a:prstGeom>
          <a:solidFill>
            <a:schemeClr val="accent3">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思考の吹き出し: 雲形 39">
            <a:extLst>
              <a:ext uri="{FF2B5EF4-FFF2-40B4-BE49-F238E27FC236}">
                <a16:creationId xmlns:a16="http://schemas.microsoft.com/office/drawing/2014/main" id="{09548DE6-F020-DC6E-64C4-C990A4263B6F}"/>
              </a:ext>
            </a:extLst>
          </p:cNvPr>
          <p:cNvSpPr/>
          <p:nvPr/>
        </p:nvSpPr>
        <p:spPr>
          <a:xfrm rot="14001067">
            <a:off x="1923963" y="5934915"/>
            <a:ext cx="1446731" cy="1305578"/>
          </a:xfrm>
          <a:prstGeom prst="cloudCallout">
            <a:avLst>
              <a:gd name="adj1" fmla="val -11660"/>
              <a:gd name="adj2" fmla="val -64930"/>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1E30107E-39D5-7460-6A92-5FFF0DDD9B7D}"/>
              </a:ext>
            </a:extLst>
          </p:cNvPr>
          <p:cNvSpPr txBox="1"/>
          <p:nvPr/>
        </p:nvSpPr>
        <p:spPr>
          <a:xfrm>
            <a:off x="0" y="7826646"/>
            <a:ext cx="1512533" cy="254545"/>
          </a:xfrm>
          <a:prstGeom prst="rect">
            <a:avLst/>
          </a:prstGeom>
          <a:noFill/>
        </p:spPr>
        <p:txBody>
          <a:bodyPr wrap="square" rtlCol="0">
            <a:spAutoFit/>
          </a:bodyPr>
          <a:lstStyle/>
          <a:p>
            <a:r>
              <a:rPr kumimoji="1" lang="ja-JP" altLang="en-US" sz="1000" dirty="0"/>
              <a:t>①「入院しました。」</a:t>
            </a:r>
          </a:p>
        </p:txBody>
      </p:sp>
      <p:sp>
        <p:nvSpPr>
          <p:cNvPr id="42" name="テキスト ボックス 41">
            <a:extLst>
              <a:ext uri="{FF2B5EF4-FFF2-40B4-BE49-F238E27FC236}">
                <a16:creationId xmlns:a16="http://schemas.microsoft.com/office/drawing/2014/main" id="{15841844-F299-7EA9-970D-A49D9B3B3640}"/>
              </a:ext>
            </a:extLst>
          </p:cNvPr>
          <p:cNvSpPr txBox="1"/>
          <p:nvPr/>
        </p:nvSpPr>
        <p:spPr>
          <a:xfrm>
            <a:off x="2302213" y="7815545"/>
            <a:ext cx="1724717" cy="246221"/>
          </a:xfrm>
          <a:prstGeom prst="rect">
            <a:avLst/>
          </a:prstGeom>
          <a:noFill/>
        </p:spPr>
        <p:txBody>
          <a:bodyPr wrap="square" rtlCol="0">
            <a:spAutoFit/>
          </a:bodyPr>
          <a:lstStyle/>
          <a:p>
            <a:r>
              <a:rPr kumimoji="1" lang="ja-JP" altLang="en-US" sz="800" dirty="0"/>
              <a:t>③「</a:t>
            </a:r>
            <a:r>
              <a:rPr kumimoji="1" lang="ja-JP" altLang="en-US" sz="1000" dirty="0"/>
              <a:t>そろそろ退院です。」</a:t>
            </a:r>
          </a:p>
        </p:txBody>
      </p:sp>
      <p:sp>
        <p:nvSpPr>
          <p:cNvPr id="44" name="テキスト ボックス 43">
            <a:extLst>
              <a:ext uri="{FF2B5EF4-FFF2-40B4-BE49-F238E27FC236}">
                <a16:creationId xmlns:a16="http://schemas.microsoft.com/office/drawing/2014/main" id="{97FA92ED-3A31-463E-6F1A-61AD01C8E9C7}"/>
              </a:ext>
            </a:extLst>
          </p:cNvPr>
          <p:cNvSpPr txBox="1"/>
          <p:nvPr/>
        </p:nvSpPr>
        <p:spPr>
          <a:xfrm>
            <a:off x="119798" y="10007046"/>
            <a:ext cx="1249567" cy="507831"/>
          </a:xfrm>
          <a:prstGeom prst="rect">
            <a:avLst/>
          </a:prstGeom>
          <a:noFill/>
        </p:spPr>
        <p:txBody>
          <a:bodyPr wrap="square" rtlCol="0">
            <a:spAutoFit/>
          </a:bodyPr>
          <a:lstStyle/>
          <a:p>
            <a:r>
              <a:rPr kumimoji="1" lang="ja-JP" altLang="en-US" sz="900" dirty="0"/>
              <a:t>②「〇〇さんのご自宅での様子をお伝えします。」</a:t>
            </a:r>
          </a:p>
        </p:txBody>
      </p:sp>
      <p:sp>
        <p:nvSpPr>
          <p:cNvPr id="46" name="吹き出し: 円形 45">
            <a:extLst>
              <a:ext uri="{FF2B5EF4-FFF2-40B4-BE49-F238E27FC236}">
                <a16:creationId xmlns:a16="http://schemas.microsoft.com/office/drawing/2014/main" id="{137BF947-09B2-1774-A157-06DED17C3DD2}"/>
              </a:ext>
            </a:extLst>
          </p:cNvPr>
          <p:cNvSpPr/>
          <p:nvPr/>
        </p:nvSpPr>
        <p:spPr>
          <a:xfrm rot="10800000">
            <a:off x="2064731" y="9035600"/>
            <a:ext cx="1772593" cy="1386260"/>
          </a:xfrm>
          <a:prstGeom prst="wedgeEllipseCallout">
            <a:avLst>
              <a:gd name="adj1" fmla="val 65413"/>
              <a:gd name="adj2" fmla="val -35632"/>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29A24BC9-5E46-E5E6-FBBD-EF614D61002C}"/>
              </a:ext>
            </a:extLst>
          </p:cNvPr>
          <p:cNvSpPr/>
          <p:nvPr/>
        </p:nvSpPr>
        <p:spPr>
          <a:xfrm>
            <a:off x="1393853" y="7784973"/>
            <a:ext cx="908360" cy="26097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n w="0"/>
                <a:solidFill>
                  <a:schemeClr val="tx1"/>
                </a:solidFill>
                <a:effectLst>
                  <a:outerShdw blurRad="38100" dist="19050" dir="2700000" algn="tl" rotWithShape="0">
                    <a:schemeClr val="dk1">
                      <a:alpha val="40000"/>
                    </a:schemeClr>
                  </a:outerShdw>
                </a:effectLst>
              </a:rPr>
              <a:t>病院スタッフ</a:t>
            </a:r>
            <a:endParaRPr kumimoji="1" lang="ja-JP" altLang="en-US" sz="900" dirty="0"/>
          </a:p>
        </p:txBody>
      </p:sp>
      <p:sp>
        <p:nvSpPr>
          <p:cNvPr id="81" name="四角形: 角を丸くする 80">
            <a:extLst>
              <a:ext uri="{FF2B5EF4-FFF2-40B4-BE49-F238E27FC236}">
                <a16:creationId xmlns:a16="http://schemas.microsoft.com/office/drawing/2014/main" id="{71085873-04AF-152B-857E-CEB86F899ED9}"/>
              </a:ext>
            </a:extLst>
          </p:cNvPr>
          <p:cNvSpPr/>
          <p:nvPr/>
        </p:nvSpPr>
        <p:spPr>
          <a:xfrm>
            <a:off x="727218" y="9542554"/>
            <a:ext cx="1249567" cy="239904"/>
          </a:xfrm>
          <a:prstGeom prst="roundRect">
            <a:avLst/>
          </a:prstGeom>
          <a:solidFill>
            <a:schemeClr val="accent5">
              <a:lumMod val="20000"/>
              <a:lumOff val="80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担当ケアマネジャー</a:t>
            </a:r>
          </a:p>
        </p:txBody>
      </p:sp>
      <p:sp>
        <p:nvSpPr>
          <p:cNvPr id="19" name="テキスト ボックス 18">
            <a:extLst>
              <a:ext uri="{FF2B5EF4-FFF2-40B4-BE49-F238E27FC236}">
                <a16:creationId xmlns:a16="http://schemas.microsoft.com/office/drawing/2014/main" id="{9C86BDF2-6AE1-698C-39B4-944603CA2C22}"/>
              </a:ext>
            </a:extLst>
          </p:cNvPr>
          <p:cNvSpPr txBox="1"/>
          <p:nvPr/>
        </p:nvSpPr>
        <p:spPr>
          <a:xfrm>
            <a:off x="2168659" y="9288757"/>
            <a:ext cx="1605496" cy="800219"/>
          </a:xfrm>
          <a:prstGeom prst="rect">
            <a:avLst/>
          </a:prstGeom>
          <a:noFill/>
        </p:spPr>
        <p:txBody>
          <a:bodyPr wrap="square" rtlCol="0">
            <a:spAutoFit/>
          </a:bodyPr>
          <a:lstStyle/>
          <a:p>
            <a:r>
              <a:rPr kumimoji="1" lang="ja-JP" altLang="en-US" sz="800" dirty="0"/>
              <a:t>④「</a:t>
            </a:r>
            <a:r>
              <a:rPr kumimoji="1" lang="ja-JP" altLang="en-US" sz="900" dirty="0"/>
              <a:t>ご自宅への退院ができるよう患者さんの様子を教えてください介護ベットや訪問介護などのサービス調整を始めます</a:t>
            </a:r>
            <a:r>
              <a:rPr kumimoji="1" lang="ja-JP" altLang="en-US" sz="1000" dirty="0"/>
              <a:t>。 </a:t>
            </a:r>
            <a:r>
              <a:rPr kumimoji="1" lang="ja-JP" altLang="en-US" sz="900" dirty="0"/>
              <a:t>」</a:t>
            </a:r>
          </a:p>
        </p:txBody>
      </p:sp>
      <p:sp>
        <p:nvSpPr>
          <p:cNvPr id="26" name="正方形/長方形 25">
            <a:extLst>
              <a:ext uri="{FF2B5EF4-FFF2-40B4-BE49-F238E27FC236}">
                <a16:creationId xmlns:a16="http://schemas.microsoft.com/office/drawing/2014/main" id="{64C49916-1D7A-C37C-FCA1-695DCF391F16}"/>
              </a:ext>
            </a:extLst>
          </p:cNvPr>
          <p:cNvSpPr/>
          <p:nvPr/>
        </p:nvSpPr>
        <p:spPr>
          <a:xfrm>
            <a:off x="776546" y="5554158"/>
            <a:ext cx="523819" cy="4806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例</a:t>
            </a:r>
          </a:p>
        </p:txBody>
      </p:sp>
      <p:sp>
        <p:nvSpPr>
          <p:cNvPr id="3" name="吹き出し: 円形 2">
            <a:extLst>
              <a:ext uri="{FF2B5EF4-FFF2-40B4-BE49-F238E27FC236}">
                <a16:creationId xmlns:a16="http://schemas.microsoft.com/office/drawing/2014/main" id="{6A47178D-18E5-7ED7-EB11-2DEADECED6C4}"/>
              </a:ext>
            </a:extLst>
          </p:cNvPr>
          <p:cNvSpPr/>
          <p:nvPr/>
        </p:nvSpPr>
        <p:spPr>
          <a:xfrm rot="10800000">
            <a:off x="2323163" y="7686808"/>
            <a:ext cx="1514162" cy="507529"/>
          </a:xfrm>
          <a:prstGeom prst="wedgeEllipseCallout">
            <a:avLst>
              <a:gd name="adj1" fmla="val 62597"/>
              <a:gd name="adj2" fmla="val 125503"/>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吹き出し: 円形 31">
            <a:extLst>
              <a:ext uri="{FF2B5EF4-FFF2-40B4-BE49-F238E27FC236}">
                <a16:creationId xmlns:a16="http://schemas.microsoft.com/office/drawing/2014/main" id="{FB1C4FA5-771B-2DDF-A1B2-7B996997A5F4}"/>
              </a:ext>
            </a:extLst>
          </p:cNvPr>
          <p:cNvSpPr/>
          <p:nvPr/>
        </p:nvSpPr>
        <p:spPr>
          <a:xfrm rot="10800000">
            <a:off x="64120" y="7602591"/>
            <a:ext cx="1265245" cy="694864"/>
          </a:xfrm>
          <a:prstGeom prst="wedgeEllipseCallout">
            <a:avLst>
              <a:gd name="adj1" fmla="val -84470"/>
              <a:gd name="adj2" fmla="val 95800"/>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A1D4223-9667-A948-6784-68E594F6ECA9}"/>
              </a:ext>
            </a:extLst>
          </p:cNvPr>
          <p:cNvPicPr>
            <a:picLocks noChangeAspect="1"/>
          </p:cNvPicPr>
          <p:nvPr/>
        </p:nvPicPr>
        <p:blipFill>
          <a:blip r:embed="rId11"/>
          <a:stretch>
            <a:fillRect/>
          </a:stretch>
        </p:blipFill>
        <p:spPr>
          <a:xfrm>
            <a:off x="4040891" y="7388579"/>
            <a:ext cx="351950" cy="1121579"/>
          </a:xfrm>
          <a:prstGeom prst="rect">
            <a:avLst/>
          </a:prstGeom>
        </p:spPr>
      </p:pic>
      <p:sp>
        <p:nvSpPr>
          <p:cNvPr id="4" name="テキスト ボックス 3">
            <a:extLst>
              <a:ext uri="{FF2B5EF4-FFF2-40B4-BE49-F238E27FC236}">
                <a16:creationId xmlns:a16="http://schemas.microsoft.com/office/drawing/2014/main" id="{09B6EB59-91E8-864F-FA18-63CCF18B0679}"/>
              </a:ext>
            </a:extLst>
          </p:cNvPr>
          <p:cNvSpPr txBox="1"/>
          <p:nvPr/>
        </p:nvSpPr>
        <p:spPr>
          <a:xfrm>
            <a:off x="1269746" y="544644"/>
            <a:ext cx="4666209" cy="523220"/>
          </a:xfrm>
          <a:prstGeom prst="rect">
            <a:avLst/>
          </a:prstGeom>
          <a:noFill/>
        </p:spPr>
        <p:txBody>
          <a:bodyPr wrap="square" rtlCol="0">
            <a:spAutoFit/>
          </a:bodyPr>
          <a:lstStyle/>
          <a:p>
            <a:r>
              <a:rPr kumimoji="1" lang="ja-JP" altLang="en-US" sz="1400" dirty="0">
                <a:ln w="0"/>
                <a:solidFill>
                  <a:schemeClr val="accent1"/>
                </a:solidFill>
                <a:effectLst>
                  <a:outerShdw blurRad="38100" dist="25400" dir="5400000" algn="ctr" rotWithShape="0">
                    <a:srgbClr val="6E747A">
                      <a:alpha val="43000"/>
                    </a:srgbClr>
                  </a:outerShdw>
                </a:effectLst>
              </a:rPr>
              <a:t>福島市・二本松市・伊達市・本宮市・桑折町・国見町・川俣町・大玉村にお住まいの皆さまへ</a:t>
            </a:r>
          </a:p>
        </p:txBody>
      </p:sp>
      <p:sp>
        <p:nvSpPr>
          <p:cNvPr id="10" name="吹き出し: 円形 9">
            <a:extLst>
              <a:ext uri="{FF2B5EF4-FFF2-40B4-BE49-F238E27FC236}">
                <a16:creationId xmlns:a16="http://schemas.microsoft.com/office/drawing/2014/main" id="{4138D33C-1A04-B625-6FFD-A7D153F2C750}"/>
              </a:ext>
            </a:extLst>
          </p:cNvPr>
          <p:cNvSpPr/>
          <p:nvPr/>
        </p:nvSpPr>
        <p:spPr>
          <a:xfrm rot="10800000">
            <a:off x="64120" y="9884945"/>
            <a:ext cx="1409745" cy="694864"/>
          </a:xfrm>
          <a:prstGeom prst="wedgeEllipseCallout">
            <a:avLst>
              <a:gd name="adj1" fmla="val -40179"/>
              <a:gd name="adj2" fmla="val -71553"/>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00A50FEE-DBA2-E3B1-3878-6B0BFCA78164}"/>
              </a:ext>
            </a:extLst>
          </p:cNvPr>
          <p:cNvSpPr/>
          <p:nvPr/>
        </p:nvSpPr>
        <p:spPr>
          <a:xfrm>
            <a:off x="5033696" y="6715110"/>
            <a:ext cx="1330427" cy="590590"/>
          </a:xfrm>
          <a:prstGeom prst="wedgeRoundRectCallout">
            <a:avLst>
              <a:gd name="adj1" fmla="val -78786"/>
              <a:gd name="adj2" fmla="val 51942"/>
              <a:gd name="adj3" fmla="val 16667"/>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rPr>
              <a:t>⑤カンファレンスやります！</a:t>
            </a:r>
          </a:p>
        </p:txBody>
      </p:sp>
    </p:spTree>
    <p:extLst>
      <p:ext uri="{BB962C8B-B14F-4D97-AF65-F5344CB8AC3E}">
        <p14:creationId xmlns:p14="http://schemas.microsoft.com/office/powerpoint/2010/main" val="205493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2CCB-B6FA-C373-1D3F-F03627615F38}"/>
            </a:ext>
          </a:extLst>
        </p:cNvPr>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AAAF3BBE-ED67-4BAC-C33C-60D350C84E31}"/>
              </a:ext>
            </a:extLst>
          </p:cNvPr>
          <p:cNvSpPr/>
          <p:nvPr/>
        </p:nvSpPr>
        <p:spPr>
          <a:xfrm>
            <a:off x="202016" y="3690208"/>
            <a:ext cx="6510222" cy="668008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BD4DFAA-2AB4-99ED-EDDB-C72E42063C13}"/>
              </a:ext>
            </a:extLst>
          </p:cNvPr>
          <p:cNvSpPr/>
          <p:nvPr/>
        </p:nvSpPr>
        <p:spPr>
          <a:xfrm>
            <a:off x="288078" y="999461"/>
            <a:ext cx="6453963" cy="669852"/>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effectLst>
                  <a:outerShdw blurRad="38100" dist="38100" dir="2700000" algn="tl">
                    <a:srgbClr val="000000">
                      <a:alpha val="43137"/>
                    </a:srgbClr>
                  </a:outerShdw>
                </a:effectLst>
              </a:rPr>
              <a:t>ご自宅への退院をスムーズに進めるために</a:t>
            </a:r>
          </a:p>
        </p:txBody>
      </p:sp>
      <p:sp>
        <p:nvSpPr>
          <p:cNvPr id="7" name="正方形/長方形 6">
            <a:extLst>
              <a:ext uri="{FF2B5EF4-FFF2-40B4-BE49-F238E27FC236}">
                <a16:creationId xmlns:a16="http://schemas.microsoft.com/office/drawing/2014/main" id="{D50CF63B-CE94-ED71-849F-0EB18D8510F2}"/>
              </a:ext>
            </a:extLst>
          </p:cNvPr>
          <p:cNvSpPr/>
          <p:nvPr/>
        </p:nvSpPr>
        <p:spPr>
          <a:xfrm>
            <a:off x="817479" y="414615"/>
            <a:ext cx="5215267" cy="49973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accent1"/>
                </a:solidFill>
                <a:effectLst>
                  <a:outerShdw blurRad="38100" dist="25400" dir="5400000" algn="ctr" rotWithShape="0">
                    <a:srgbClr val="6E747A">
                      <a:alpha val="43000"/>
                    </a:srgbClr>
                  </a:outerShdw>
                </a:effectLst>
              </a:rPr>
              <a:t>高齢者ご本人・ご家族、地域の皆さまへのお願い</a:t>
            </a:r>
          </a:p>
        </p:txBody>
      </p:sp>
      <p:sp>
        <p:nvSpPr>
          <p:cNvPr id="8" name="テキスト ボックス 7">
            <a:extLst>
              <a:ext uri="{FF2B5EF4-FFF2-40B4-BE49-F238E27FC236}">
                <a16:creationId xmlns:a16="http://schemas.microsoft.com/office/drawing/2014/main" id="{DFD159B5-D23E-A010-1C11-CB253A5598F0}"/>
              </a:ext>
            </a:extLst>
          </p:cNvPr>
          <p:cNvSpPr txBox="1"/>
          <p:nvPr/>
        </p:nvSpPr>
        <p:spPr>
          <a:xfrm>
            <a:off x="880996" y="1719795"/>
            <a:ext cx="5422605" cy="1508105"/>
          </a:xfrm>
          <a:prstGeom prst="rect">
            <a:avLst/>
          </a:prstGeom>
          <a:noFill/>
        </p:spPr>
        <p:txBody>
          <a:bodyPr wrap="square" rtlCol="0">
            <a:spAutoFit/>
          </a:bodyPr>
          <a:lstStyle/>
          <a:p>
            <a:r>
              <a:rPr kumimoji="1" lang="ja-JP" altLang="en-US" b="1" dirty="0">
                <a:solidFill>
                  <a:srgbClr val="FF6600"/>
                </a:solidFill>
                <a:highlight>
                  <a:srgbClr val="FFFF00"/>
                </a:highlight>
              </a:rPr>
              <a:t>患者さんが入院した時から、なるべく早く病院とケアマネジャーが連絡を取り合うことが必要です。</a:t>
            </a:r>
            <a:endParaRPr kumimoji="1" lang="en-US" altLang="ja-JP" b="1" dirty="0">
              <a:solidFill>
                <a:srgbClr val="FF6600"/>
              </a:solidFill>
              <a:highlight>
                <a:srgbClr val="FFFF00"/>
              </a:highlight>
            </a:endParaRPr>
          </a:p>
          <a:p>
            <a:endParaRPr kumimoji="1" lang="en-US" altLang="ja-JP" sz="1400" dirty="0"/>
          </a:p>
          <a:p>
            <a:r>
              <a:rPr kumimoji="1" lang="ja-JP" altLang="en-US" sz="1400" dirty="0"/>
              <a:t>介護保険認定を受けていない方もご安心ください。</a:t>
            </a:r>
            <a:endParaRPr kumimoji="1" lang="en-US" altLang="ja-JP" sz="1400" dirty="0"/>
          </a:p>
          <a:p>
            <a:r>
              <a:rPr kumimoji="1" lang="ja-JP" altLang="en-US" sz="1400" dirty="0"/>
              <a:t>状態により介護保険サービスの利用手続きなど、病院とケアマネジャーが連携し、支援します。</a:t>
            </a:r>
          </a:p>
        </p:txBody>
      </p:sp>
      <p:sp>
        <p:nvSpPr>
          <p:cNvPr id="9" name="スクロール: 横 8">
            <a:extLst>
              <a:ext uri="{FF2B5EF4-FFF2-40B4-BE49-F238E27FC236}">
                <a16:creationId xmlns:a16="http://schemas.microsoft.com/office/drawing/2014/main" id="{B9FA0F2A-8A0D-5D47-1102-A82A8EF1A8C0}"/>
              </a:ext>
            </a:extLst>
          </p:cNvPr>
          <p:cNvSpPr/>
          <p:nvPr/>
        </p:nvSpPr>
        <p:spPr>
          <a:xfrm>
            <a:off x="1275903" y="3145533"/>
            <a:ext cx="4306186" cy="818707"/>
          </a:xfrm>
          <a:prstGeom prst="horizontalScrol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皆さまへのおねがい</a:t>
            </a:r>
          </a:p>
        </p:txBody>
      </p:sp>
      <p:sp>
        <p:nvSpPr>
          <p:cNvPr id="11" name="四角形: 角を丸くする 10">
            <a:extLst>
              <a:ext uri="{FF2B5EF4-FFF2-40B4-BE49-F238E27FC236}">
                <a16:creationId xmlns:a16="http://schemas.microsoft.com/office/drawing/2014/main" id="{11C6E1F7-FDB2-A5F2-CD70-1BA7DFC08846}"/>
              </a:ext>
            </a:extLst>
          </p:cNvPr>
          <p:cNvSpPr/>
          <p:nvPr/>
        </p:nvSpPr>
        <p:spPr>
          <a:xfrm>
            <a:off x="505127" y="4013280"/>
            <a:ext cx="5903999" cy="134773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・入院したらケアマネジャーへ連絡しましょう。</a:t>
            </a:r>
            <a:endParaRPr kumimoji="1" lang="en-US" altLang="ja-JP" sz="2000" dirty="0">
              <a:solidFill>
                <a:schemeClr val="tx1"/>
              </a:solidFill>
            </a:endParaRPr>
          </a:p>
          <a:p>
            <a:r>
              <a:rPr kumimoji="1" lang="ja-JP" altLang="en-US" sz="2000" dirty="0">
                <a:solidFill>
                  <a:schemeClr val="tx1"/>
                </a:solidFill>
              </a:rPr>
              <a:t>・</a:t>
            </a:r>
            <a:r>
              <a:rPr kumimoji="1" lang="ja-JP" altLang="en-US" sz="2000" b="1" dirty="0">
                <a:solidFill>
                  <a:schemeClr val="tx1"/>
                </a:solidFill>
              </a:rPr>
              <a:t>「医療介護あんしんセット」</a:t>
            </a:r>
            <a:r>
              <a:rPr kumimoji="1" lang="ja-JP" altLang="en-US" sz="2000" dirty="0">
                <a:solidFill>
                  <a:schemeClr val="tx1"/>
                </a:solidFill>
              </a:rPr>
              <a:t>として以下のものをまとめておきましょう。</a:t>
            </a:r>
            <a:endParaRPr kumimoji="1" lang="en-US" altLang="ja-JP" sz="2000" dirty="0">
              <a:solidFill>
                <a:schemeClr val="tx1"/>
              </a:solidFill>
            </a:endParaRPr>
          </a:p>
        </p:txBody>
      </p:sp>
      <p:pic>
        <p:nvPicPr>
          <p:cNvPr id="13" name="図 12">
            <a:extLst>
              <a:ext uri="{FF2B5EF4-FFF2-40B4-BE49-F238E27FC236}">
                <a16:creationId xmlns:a16="http://schemas.microsoft.com/office/drawing/2014/main" id="{AD2F24A6-B4BA-D118-3D7B-F16730C430A3}"/>
              </a:ext>
            </a:extLst>
          </p:cNvPr>
          <p:cNvPicPr>
            <a:picLocks noChangeAspect="1"/>
          </p:cNvPicPr>
          <p:nvPr/>
        </p:nvPicPr>
        <p:blipFill>
          <a:blip r:embed="rId2"/>
          <a:stretch>
            <a:fillRect/>
          </a:stretch>
        </p:blipFill>
        <p:spPr>
          <a:xfrm>
            <a:off x="341267" y="6078293"/>
            <a:ext cx="1423952" cy="775703"/>
          </a:xfrm>
          <a:prstGeom prst="rect">
            <a:avLst/>
          </a:prstGeom>
        </p:spPr>
      </p:pic>
      <p:pic>
        <p:nvPicPr>
          <p:cNvPr id="15" name="図 14">
            <a:extLst>
              <a:ext uri="{FF2B5EF4-FFF2-40B4-BE49-F238E27FC236}">
                <a16:creationId xmlns:a16="http://schemas.microsoft.com/office/drawing/2014/main" id="{1D032F60-9433-A283-2A32-010746E6F5F3}"/>
              </a:ext>
            </a:extLst>
          </p:cNvPr>
          <p:cNvPicPr>
            <a:picLocks noChangeAspect="1"/>
          </p:cNvPicPr>
          <p:nvPr/>
        </p:nvPicPr>
        <p:blipFill>
          <a:blip r:embed="rId3"/>
          <a:stretch>
            <a:fillRect/>
          </a:stretch>
        </p:blipFill>
        <p:spPr>
          <a:xfrm>
            <a:off x="3041841" y="5878522"/>
            <a:ext cx="3557529" cy="1730348"/>
          </a:xfrm>
          <a:prstGeom prst="rect">
            <a:avLst/>
          </a:prstGeom>
        </p:spPr>
      </p:pic>
      <p:sp>
        <p:nvSpPr>
          <p:cNvPr id="21" name="テキスト ボックス 20">
            <a:extLst>
              <a:ext uri="{FF2B5EF4-FFF2-40B4-BE49-F238E27FC236}">
                <a16:creationId xmlns:a16="http://schemas.microsoft.com/office/drawing/2014/main" id="{7E391FA4-C81D-6C0C-7205-5F00A1608C22}"/>
              </a:ext>
            </a:extLst>
          </p:cNvPr>
          <p:cNvSpPr txBox="1"/>
          <p:nvPr/>
        </p:nvSpPr>
        <p:spPr>
          <a:xfrm>
            <a:off x="367242" y="7264556"/>
            <a:ext cx="2674599" cy="461665"/>
          </a:xfrm>
          <a:prstGeom prst="rect">
            <a:avLst/>
          </a:prstGeom>
          <a:noFill/>
        </p:spPr>
        <p:txBody>
          <a:bodyPr wrap="square" rtlCol="0">
            <a:spAutoFit/>
          </a:bodyPr>
          <a:lstStyle/>
          <a:p>
            <a:r>
              <a:rPr kumimoji="1" lang="ja-JP" altLang="en-US" sz="1200" dirty="0"/>
              <a:t>①医療保険の保険証（資格確認書）または　マイナ保険証</a:t>
            </a:r>
          </a:p>
        </p:txBody>
      </p:sp>
      <p:sp>
        <p:nvSpPr>
          <p:cNvPr id="23" name="テキスト ボックス 22">
            <a:extLst>
              <a:ext uri="{FF2B5EF4-FFF2-40B4-BE49-F238E27FC236}">
                <a16:creationId xmlns:a16="http://schemas.microsoft.com/office/drawing/2014/main" id="{B10C4BEC-DA1B-0DE9-E070-5867DC0E2040}"/>
              </a:ext>
            </a:extLst>
          </p:cNvPr>
          <p:cNvSpPr txBox="1"/>
          <p:nvPr/>
        </p:nvSpPr>
        <p:spPr>
          <a:xfrm>
            <a:off x="3028054" y="9452880"/>
            <a:ext cx="2035778" cy="646331"/>
          </a:xfrm>
          <a:prstGeom prst="rect">
            <a:avLst/>
          </a:prstGeom>
          <a:noFill/>
        </p:spPr>
        <p:txBody>
          <a:bodyPr wrap="square" rtlCol="0">
            <a:spAutoFit/>
          </a:bodyPr>
          <a:lstStyle/>
          <a:p>
            <a:r>
              <a:rPr kumimoji="1" lang="ja-JP" altLang="en-US" dirty="0"/>
              <a:t>④かかりつけ医の診察券</a:t>
            </a:r>
          </a:p>
        </p:txBody>
      </p:sp>
      <p:sp>
        <p:nvSpPr>
          <p:cNvPr id="24" name="テキスト ボックス 23">
            <a:extLst>
              <a:ext uri="{FF2B5EF4-FFF2-40B4-BE49-F238E27FC236}">
                <a16:creationId xmlns:a16="http://schemas.microsoft.com/office/drawing/2014/main" id="{C6587FFF-E920-68CB-F9B7-65384918BCEE}"/>
              </a:ext>
            </a:extLst>
          </p:cNvPr>
          <p:cNvSpPr txBox="1"/>
          <p:nvPr/>
        </p:nvSpPr>
        <p:spPr>
          <a:xfrm>
            <a:off x="3694805" y="7424204"/>
            <a:ext cx="1658679" cy="369332"/>
          </a:xfrm>
          <a:prstGeom prst="rect">
            <a:avLst/>
          </a:prstGeom>
          <a:noFill/>
        </p:spPr>
        <p:txBody>
          <a:bodyPr wrap="square" rtlCol="0">
            <a:spAutoFit/>
          </a:bodyPr>
          <a:lstStyle/>
          <a:p>
            <a:r>
              <a:rPr kumimoji="1" lang="ja-JP" altLang="en-US" dirty="0"/>
              <a:t>②介護保険証</a:t>
            </a:r>
          </a:p>
        </p:txBody>
      </p:sp>
      <p:sp>
        <p:nvSpPr>
          <p:cNvPr id="25" name="テキスト ボックス 24">
            <a:extLst>
              <a:ext uri="{FF2B5EF4-FFF2-40B4-BE49-F238E27FC236}">
                <a16:creationId xmlns:a16="http://schemas.microsoft.com/office/drawing/2014/main" id="{D7ABBF8E-9253-8039-889C-EF52F21282C9}"/>
              </a:ext>
            </a:extLst>
          </p:cNvPr>
          <p:cNvSpPr txBox="1"/>
          <p:nvPr/>
        </p:nvSpPr>
        <p:spPr>
          <a:xfrm>
            <a:off x="408241" y="9497840"/>
            <a:ext cx="2601180" cy="646331"/>
          </a:xfrm>
          <a:prstGeom prst="rect">
            <a:avLst/>
          </a:prstGeom>
          <a:noFill/>
        </p:spPr>
        <p:txBody>
          <a:bodyPr wrap="square" rtlCol="0">
            <a:spAutoFit/>
          </a:bodyPr>
          <a:lstStyle/>
          <a:p>
            <a:r>
              <a:rPr kumimoji="1" lang="ja-JP" altLang="en-US" dirty="0"/>
              <a:t>③担当ケアマネジャーの名刺</a:t>
            </a:r>
          </a:p>
        </p:txBody>
      </p:sp>
      <p:sp>
        <p:nvSpPr>
          <p:cNvPr id="26" name="テキスト ボックス 25">
            <a:extLst>
              <a:ext uri="{FF2B5EF4-FFF2-40B4-BE49-F238E27FC236}">
                <a16:creationId xmlns:a16="http://schemas.microsoft.com/office/drawing/2014/main" id="{D0B79619-7D79-552C-47E9-5DCE1DFD388A}"/>
              </a:ext>
            </a:extLst>
          </p:cNvPr>
          <p:cNvSpPr txBox="1"/>
          <p:nvPr/>
        </p:nvSpPr>
        <p:spPr>
          <a:xfrm>
            <a:off x="5287578" y="9527796"/>
            <a:ext cx="1490336" cy="369332"/>
          </a:xfrm>
          <a:prstGeom prst="rect">
            <a:avLst/>
          </a:prstGeom>
          <a:noFill/>
        </p:spPr>
        <p:txBody>
          <a:bodyPr wrap="square" rtlCol="0">
            <a:spAutoFit/>
          </a:bodyPr>
          <a:lstStyle/>
          <a:p>
            <a:r>
              <a:rPr kumimoji="1" lang="ja-JP" altLang="en-US" dirty="0"/>
              <a:t>⑤お薬手帳</a:t>
            </a:r>
          </a:p>
        </p:txBody>
      </p:sp>
      <p:pic>
        <p:nvPicPr>
          <p:cNvPr id="20" name="図 19">
            <a:extLst>
              <a:ext uri="{FF2B5EF4-FFF2-40B4-BE49-F238E27FC236}">
                <a16:creationId xmlns:a16="http://schemas.microsoft.com/office/drawing/2014/main" id="{87637417-1284-F8CC-6FB1-D572FF05D097}"/>
              </a:ext>
            </a:extLst>
          </p:cNvPr>
          <p:cNvPicPr>
            <a:picLocks noChangeAspect="1"/>
          </p:cNvPicPr>
          <p:nvPr/>
        </p:nvPicPr>
        <p:blipFill>
          <a:blip r:embed="rId4"/>
          <a:stretch>
            <a:fillRect/>
          </a:stretch>
        </p:blipFill>
        <p:spPr>
          <a:xfrm>
            <a:off x="258275" y="7816588"/>
            <a:ext cx="2546034" cy="1700676"/>
          </a:xfrm>
          <a:prstGeom prst="rect">
            <a:avLst/>
          </a:prstGeom>
        </p:spPr>
      </p:pic>
      <p:pic>
        <p:nvPicPr>
          <p:cNvPr id="18" name="図 17">
            <a:extLst>
              <a:ext uri="{FF2B5EF4-FFF2-40B4-BE49-F238E27FC236}">
                <a16:creationId xmlns:a16="http://schemas.microsoft.com/office/drawing/2014/main" id="{2ED39607-1508-BD06-DF7D-CBB244A79009}"/>
              </a:ext>
            </a:extLst>
          </p:cNvPr>
          <p:cNvPicPr>
            <a:picLocks noChangeAspect="1"/>
          </p:cNvPicPr>
          <p:nvPr/>
        </p:nvPicPr>
        <p:blipFill>
          <a:blip r:embed="rId5"/>
          <a:stretch>
            <a:fillRect/>
          </a:stretch>
        </p:blipFill>
        <p:spPr>
          <a:xfrm>
            <a:off x="2745354" y="7815247"/>
            <a:ext cx="2601180" cy="1578233"/>
          </a:xfrm>
          <a:prstGeom prst="rect">
            <a:avLst/>
          </a:prstGeom>
        </p:spPr>
      </p:pic>
      <p:pic>
        <p:nvPicPr>
          <p:cNvPr id="16" name="図 15">
            <a:extLst>
              <a:ext uri="{FF2B5EF4-FFF2-40B4-BE49-F238E27FC236}">
                <a16:creationId xmlns:a16="http://schemas.microsoft.com/office/drawing/2014/main" id="{090CCE6D-23A8-4607-1F37-7033CB4C8EF5}"/>
              </a:ext>
            </a:extLst>
          </p:cNvPr>
          <p:cNvPicPr>
            <a:picLocks noChangeAspect="1"/>
          </p:cNvPicPr>
          <p:nvPr/>
        </p:nvPicPr>
        <p:blipFill>
          <a:blip r:embed="rId6"/>
          <a:stretch>
            <a:fillRect/>
          </a:stretch>
        </p:blipFill>
        <p:spPr>
          <a:xfrm>
            <a:off x="5287578" y="7713047"/>
            <a:ext cx="1311792" cy="1681205"/>
          </a:xfrm>
          <a:prstGeom prst="rect">
            <a:avLst/>
          </a:prstGeom>
        </p:spPr>
      </p:pic>
      <p:pic>
        <p:nvPicPr>
          <p:cNvPr id="31" name="図 30">
            <a:extLst>
              <a:ext uri="{FF2B5EF4-FFF2-40B4-BE49-F238E27FC236}">
                <a16:creationId xmlns:a16="http://schemas.microsoft.com/office/drawing/2014/main" id="{E32B823C-8168-65D4-FD84-216EB7F5A2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90" y="8163429"/>
            <a:ext cx="789813" cy="892475"/>
          </a:xfrm>
          <a:prstGeom prst="rect">
            <a:avLst/>
          </a:prstGeom>
        </p:spPr>
      </p:pic>
      <p:sp>
        <p:nvSpPr>
          <p:cNvPr id="33" name="正方形/長方形 32">
            <a:extLst>
              <a:ext uri="{FF2B5EF4-FFF2-40B4-BE49-F238E27FC236}">
                <a16:creationId xmlns:a16="http://schemas.microsoft.com/office/drawing/2014/main" id="{60D198E8-2C48-48F9-618F-FF7F25CB3D7B}"/>
              </a:ext>
            </a:extLst>
          </p:cNvPr>
          <p:cNvSpPr/>
          <p:nvPr/>
        </p:nvSpPr>
        <p:spPr>
          <a:xfrm>
            <a:off x="258275" y="10444619"/>
            <a:ext cx="4111706" cy="412754"/>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退院調整ルールに関する問い合わせ先</a:t>
            </a:r>
          </a:p>
        </p:txBody>
      </p:sp>
      <p:sp>
        <p:nvSpPr>
          <p:cNvPr id="37" name="正方形/長方形 36">
            <a:extLst>
              <a:ext uri="{FF2B5EF4-FFF2-40B4-BE49-F238E27FC236}">
                <a16:creationId xmlns:a16="http://schemas.microsoft.com/office/drawing/2014/main" id="{56DAA65D-0E7C-6BF3-FBE2-A736BDB1D826}"/>
              </a:ext>
            </a:extLst>
          </p:cNvPr>
          <p:cNvSpPr/>
          <p:nvPr/>
        </p:nvSpPr>
        <p:spPr>
          <a:xfrm>
            <a:off x="486090" y="10857373"/>
            <a:ext cx="5755223" cy="1119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県北保健福祉事務所　保健福祉課　高齢者支援チーム</a:t>
            </a:r>
            <a:endParaRPr kumimoji="1" lang="en-US" altLang="ja-JP" sz="1600" dirty="0">
              <a:solidFill>
                <a:schemeClr val="tx1"/>
              </a:solidFill>
            </a:endParaRPr>
          </a:p>
          <a:p>
            <a:r>
              <a:rPr kumimoji="1" lang="ja-JP" altLang="en-US" sz="1600" dirty="0">
                <a:solidFill>
                  <a:schemeClr val="tx1"/>
                </a:solidFill>
              </a:rPr>
              <a:t>電話：０２４－５３４－４１５６</a:t>
            </a:r>
            <a:endParaRPr kumimoji="1" lang="en-US" altLang="ja-JP" sz="1600" dirty="0">
              <a:solidFill>
                <a:schemeClr val="tx1"/>
              </a:solidFill>
            </a:endParaRPr>
          </a:p>
          <a:p>
            <a:r>
              <a:rPr kumimoji="1" lang="ja-JP" altLang="en-US" sz="1600" dirty="0">
                <a:solidFill>
                  <a:schemeClr val="tx1"/>
                </a:solidFill>
              </a:rPr>
              <a:t>〇〇市町村　〇〇課　〇〇係</a:t>
            </a:r>
            <a:endParaRPr kumimoji="1" lang="en-US" altLang="ja-JP" sz="1600" dirty="0">
              <a:solidFill>
                <a:schemeClr val="tx1"/>
              </a:solidFill>
            </a:endParaRPr>
          </a:p>
          <a:p>
            <a:r>
              <a:rPr kumimoji="1" lang="ja-JP" altLang="en-US" sz="1600" dirty="0">
                <a:solidFill>
                  <a:schemeClr val="tx1"/>
                </a:solidFill>
              </a:rPr>
              <a:t>電話：○○〇ー〇〇〇ー〇〇〇〇</a:t>
            </a:r>
          </a:p>
        </p:txBody>
      </p:sp>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C72532D3-9FFA-37B9-EF88-0BB1A2CF6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535" y="6478861"/>
            <a:ext cx="1185774" cy="750271"/>
          </a:xfrm>
          <a:prstGeom prst="rect">
            <a:avLst/>
          </a:prstGeom>
        </p:spPr>
      </p:pic>
      <p:sp>
        <p:nvSpPr>
          <p:cNvPr id="39" name="リボン: 上に曲がる 38">
            <a:extLst>
              <a:ext uri="{FF2B5EF4-FFF2-40B4-BE49-F238E27FC236}">
                <a16:creationId xmlns:a16="http://schemas.microsoft.com/office/drawing/2014/main" id="{EAC35983-C3CC-C785-5294-5C269E72F019}"/>
              </a:ext>
            </a:extLst>
          </p:cNvPr>
          <p:cNvSpPr/>
          <p:nvPr/>
        </p:nvSpPr>
        <p:spPr>
          <a:xfrm>
            <a:off x="1449481" y="5496531"/>
            <a:ext cx="4015292" cy="529280"/>
          </a:xfrm>
          <a:prstGeom prst="ribbon2">
            <a:avLst>
              <a:gd name="adj1" fmla="val 20685"/>
              <a:gd name="adj2" fmla="val 6589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あんしんセット</a:t>
            </a:r>
          </a:p>
        </p:txBody>
      </p:sp>
    </p:spTree>
    <p:extLst>
      <p:ext uri="{BB962C8B-B14F-4D97-AF65-F5344CB8AC3E}">
        <p14:creationId xmlns:p14="http://schemas.microsoft.com/office/powerpoint/2010/main" val="42273025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380</Words>
  <Application>Microsoft Office PowerPoint</Application>
  <PresentationFormat>ワイド画面</PresentationFormat>
  <Paragraphs>40</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Aptos</vt:lpstr>
      <vt:lpstr>Aptos Display</vt:lpstr>
      <vt:lpstr>Arial</vt:lpstr>
      <vt:lpstr>Office テーマ</vt:lpstr>
      <vt:lpstr>退院調整ルールの流れ ～介護保険サービスを利用している場合～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上杉 綾乃</dc:creator>
  <cp:lastModifiedBy>上杉 綾乃</cp:lastModifiedBy>
  <cp:revision>16</cp:revision>
  <cp:lastPrinted>2026-01-07T04:07:19Z</cp:lastPrinted>
  <dcterms:created xsi:type="dcterms:W3CDTF">2026-01-05T00:09:33Z</dcterms:created>
  <dcterms:modified xsi:type="dcterms:W3CDTF">2026-01-07T04:29:54Z</dcterms:modified>
</cp:coreProperties>
</file>