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40" r:id="rId1"/>
  </p:sldMasterIdLst>
  <p:notesMasterIdLst>
    <p:notesMasterId r:id="rId3"/>
  </p:notesMasterIdLst>
  <p:sldIdLst>
    <p:sldId id="259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6FA"/>
    <a:srgbClr val="FDD9B9"/>
    <a:srgbClr val="FED1A8"/>
    <a:srgbClr val="B83B2A"/>
    <a:srgbClr val="CFA445"/>
    <a:srgbClr val="664D38"/>
    <a:srgbClr val="A54535"/>
    <a:srgbClr val="196D25"/>
    <a:srgbClr val="663300"/>
    <a:srgbClr val="7AC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4660"/>
  </p:normalViewPr>
  <p:slideViewPr>
    <p:cSldViewPr snapToGrid="0">
      <p:cViewPr>
        <p:scale>
          <a:sx n="70" d="100"/>
          <a:sy n="70" d="100"/>
        </p:scale>
        <p:origin x="2818" y="-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BDBBA-08AD-4DCB-A3FD-1422B582AB7D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5EC30-8EE5-444B-81EB-BE652EC88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52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6B432-4789-99C3-5770-6D1D2FA61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6944ED-2D07-D828-57F1-BC4DD4992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0C3A12-55D3-DF3F-FE84-2D2B7F677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EAE93B-865A-0F64-1783-3F632E241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5EC30-8EE5-444B-81EB-BE652EC8861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94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618" y="1150689"/>
            <a:ext cx="4688478" cy="3901020"/>
          </a:xfrm>
        </p:spPr>
        <p:txBody>
          <a:bodyPr bIns="0" anchor="b">
            <a:normAutofit/>
          </a:bodyPr>
          <a:lstStyle>
            <a:lvl1pPr algn="ctr"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618" y="5051710"/>
            <a:ext cx="4688478" cy="1461040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758-EA4B-456B-B2B4-CE2DC43BBCF6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2618" y="475668"/>
            <a:ext cx="2789462" cy="446624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320" y="1154072"/>
            <a:ext cx="601504" cy="727390"/>
          </a:xfrm>
        </p:spPr>
        <p:txBody>
          <a:bodyPr/>
          <a:lstStyle/>
          <a:p>
            <a:fld id="{61B16F76-E30A-44BE-BA5A-D90D611FA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2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758-EA4B-456B-B2B4-CE2DC43BBCF6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6F76-E30A-44BE-BA5A-D90D611FA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33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4280" y="1154074"/>
            <a:ext cx="827270" cy="673095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2619" y="1154074"/>
            <a:ext cx="3739322" cy="67309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758-EA4B-456B-B2B4-CE2DC43BBCF6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6F76-E30A-44BE-BA5A-D90D611FA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70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758-EA4B-456B-B2B4-CE2DC43BBCF6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6F76-E30A-44BE-BA5A-D90D611FA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68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9" y="2536632"/>
            <a:ext cx="4688477" cy="2819946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738" y="5356578"/>
            <a:ext cx="4688477" cy="1604381"/>
          </a:xfrm>
        </p:spPr>
        <p:txBody>
          <a:bodyPr tIns="91440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758-EA4B-456B-B2B4-CE2DC43BBCF6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6F76-E30A-44BE-BA5A-D90D611FA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62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9" y="1162620"/>
            <a:ext cx="4688477" cy="153010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618" y="2909019"/>
            <a:ext cx="2224224" cy="49653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872" y="2909019"/>
            <a:ext cx="2224068" cy="49653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758-EA4B-456B-B2B4-CE2DC43BBCF6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6F76-E30A-44BE-BA5A-D90D611FA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27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9" y="1161571"/>
            <a:ext cx="4688477" cy="15257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2917129"/>
            <a:ext cx="2224223" cy="11583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619" y="4079502"/>
            <a:ext cx="2224223" cy="38197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46953" y="2922118"/>
            <a:ext cx="2224142" cy="115878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46953" y="4075488"/>
            <a:ext cx="2224142" cy="38095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758-EA4B-456B-B2B4-CE2DC43BBCF6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6F76-E30A-44BE-BA5A-D90D611FA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55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758-EA4B-456B-B2B4-CE2DC43BBCF6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6F76-E30A-44BE-BA5A-D90D611FA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96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758-EA4B-456B-B2B4-CE2DC43BBCF6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6F76-E30A-44BE-BA5A-D90D611FA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16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281" y="1154073"/>
            <a:ext cx="1819463" cy="3476083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993" y="1154074"/>
            <a:ext cx="2630039" cy="672941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282" y="4630156"/>
            <a:ext cx="1816126" cy="3247373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758-EA4B-456B-B2B4-CE2DC43BBCF6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6F76-E30A-44BE-BA5A-D90D611FA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08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47376" y="696470"/>
            <a:ext cx="2633540" cy="7437590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112" y="1631519"/>
            <a:ext cx="2310368" cy="264417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0096" y="1621452"/>
            <a:ext cx="1676249" cy="5584695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 dirty="0"/>
            </a:lvl1pPr>
          </a:lstStyle>
          <a:p>
            <a:pPr lvl="0" algn="ctr" defTabSz="685800">
              <a:spcBef>
                <a:spcPts val="1350"/>
              </a:spcBef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2619" y="4544211"/>
            <a:ext cx="2307058" cy="2894294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7498" y="7900905"/>
            <a:ext cx="2312179" cy="462400"/>
          </a:xfrm>
        </p:spPr>
        <p:txBody>
          <a:bodyPr/>
          <a:lstStyle>
            <a:lvl1pPr algn="l">
              <a:defRPr/>
            </a:lvl1pPr>
          </a:lstStyle>
          <a:p>
            <a:fld id="{03160758-EA4B-456B-B2B4-CE2DC43BBCF6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8148" y="460260"/>
            <a:ext cx="2311562" cy="4635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6F76-E30A-44BE-BA5A-D90D611FA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61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232199"/>
            <a:ext cx="6858000" cy="362883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8862568"/>
            <a:ext cx="6858000" cy="10731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619" y="1162085"/>
            <a:ext cx="4688477" cy="151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2911615"/>
            <a:ext cx="4688477" cy="498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94877" y="477202"/>
            <a:ext cx="1776219" cy="44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60758-EA4B-456B-B2B4-CE2DC43BBCF6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2619" y="475668"/>
            <a:ext cx="2789462" cy="44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94" y="1154072"/>
            <a:ext cx="596810" cy="7273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1B16F76-E30A-44BE-BA5A-D90D611FA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8875776"/>
            <a:ext cx="685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63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1" r:id="rId1"/>
    <p:sldLayoutId id="2147485242" r:id="rId2"/>
    <p:sldLayoutId id="2147485243" r:id="rId3"/>
    <p:sldLayoutId id="2147485244" r:id="rId4"/>
    <p:sldLayoutId id="2147485245" r:id="rId5"/>
    <p:sldLayoutId id="2147485246" r:id="rId6"/>
    <p:sldLayoutId id="2147485247" r:id="rId7"/>
    <p:sldLayoutId id="2147485248" r:id="rId8"/>
    <p:sldLayoutId id="2147485249" r:id="rId9"/>
    <p:sldLayoutId id="2147485250" r:id="rId10"/>
    <p:sldLayoutId id="2147485251" r:id="rId11"/>
  </p:sldLayoutIdLst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kumimoji="1" sz="24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9257A-1D08-4DE7-CD45-A6530AFFA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707135B-28FB-E5FC-785F-BE1C0C94AA69}"/>
              </a:ext>
            </a:extLst>
          </p:cNvPr>
          <p:cNvSpPr/>
          <p:nvPr/>
        </p:nvSpPr>
        <p:spPr>
          <a:xfrm>
            <a:off x="-11340" y="-36429"/>
            <a:ext cx="6869340" cy="30174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71B4CF8-39D6-24A7-9AA1-F3B40FE502A2}"/>
              </a:ext>
            </a:extLst>
          </p:cNvPr>
          <p:cNvSpPr/>
          <p:nvPr/>
        </p:nvSpPr>
        <p:spPr>
          <a:xfrm>
            <a:off x="371355" y="3208147"/>
            <a:ext cx="2714296" cy="174485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36E7C20-78C6-8B1B-D410-5F7B9D641342}"/>
              </a:ext>
            </a:extLst>
          </p:cNvPr>
          <p:cNvSpPr txBox="1"/>
          <p:nvPr/>
        </p:nvSpPr>
        <p:spPr>
          <a:xfrm>
            <a:off x="371355" y="9232405"/>
            <a:ext cx="6196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solidFill>
                  <a:schemeClr val="bg1"/>
                </a:solidFill>
                <a:latin typeface="Noto Sans JP DemiLight" panose="020B0200000000000000" pitchFamily="50" charset="-128"/>
                <a:ea typeface="Noto Sans JP DemiLight" panose="020B0200000000000000" pitchFamily="50" charset="-128"/>
              </a:rPr>
              <a:t>制作：福島県統計課、復興・総合計画課、デジタル変革課</a:t>
            </a:r>
          </a:p>
          <a:p>
            <a:r>
              <a:rPr kumimoji="1" lang="ja-JP" altLang="en-US" sz="1200">
                <a:solidFill>
                  <a:schemeClr val="bg1"/>
                </a:solidFill>
                <a:latin typeface="Noto Sans JP DemiLight" panose="020B0200000000000000" pitchFamily="50" charset="-128"/>
                <a:ea typeface="Noto Sans JP DemiLight" panose="020B0200000000000000" pitchFamily="50" charset="-128"/>
              </a:rPr>
              <a:t>監修：福島大学教育推進機構「地域</a:t>
            </a:r>
            <a:r>
              <a:rPr kumimoji="1" lang="en-US" altLang="ja-JP" sz="1200">
                <a:solidFill>
                  <a:schemeClr val="bg1"/>
                </a:solidFill>
                <a:latin typeface="Noto Sans JP DemiLight" panose="020B0200000000000000" pitchFamily="50" charset="-128"/>
                <a:ea typeface="Noto Sans JP DemiLight" panose="020B0200000000000000" pitchFamily="50" charset="-128"/>
              </a:rPr>
              <a:t>×</a:t>
            </a:r>
            <a:r>
              <a:rPr kumimoji="1" lang="ja-JP" altLang="en-US" sz="1200">
                <a:solidFill>
                  <a:schemeClr val="bg1"/>
                </a:solidFill>
                <a:latin typeface="Noto Sans JP DemiLight" panose="020B0200000000000000" pitchFamily="50" charset="-128"/>
                <a:ea typeface="Noto Sans JP DemiLight" panose="020B0200000000000000" pitchFamily="50" charset="-128"/>
              </a:rPr>
              <a:t>データ」実践教育推進室　加藤穂高特任講師</a:t>
            </a:r>
            <a:endParaRPr kumimoji="1" lang="en-US" altLang="ja-JP" sz="1200" dirty="0">
              <a:solidFill>
                <a:schemeClr val="bg1"/>
              </a:solidFill>
              <a:latin typeface="Noto Sans JP DemiLight" panose="020B0200000000000000" pitchFamily="50" charset="-128"/>
              <a:ea typeface="Noto Sans JP DemiLight" panose="020B02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4B0246F-646B-28BC-B033-DC715196D97D}"/>
              </a:ext>
            </a:extLst>
          </p:cNvPr>
          <p:cNvSpPr txBox="1"/>
          <p:nvPr/>
        </p:nvSpPr>
        <p:spPr>
          <a:xfrm>
            <a:off x="837697" y="2413389"/>
            <a:ext cx="5263408" cy="503684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ja-JP" altLang="en-US" sz="24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データで仕事がぐっとラクに！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5F1F21-648D-FC69-0D99-F635C4DD076A}"/>
              </a:ext>
            </a:extLst>
          </p:cNvPr>
          <p:cNvSpPr txBox="1"/>
          <p:nvPr/>
        </p:nvSpPr>
        <p:spPr>
          <a:xfrm>
            <a:off x="18277" y="41223"/>
            <a:ext cx="6839723" cy="240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ja-JP" altLang="ja-JP" sz="4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困った</a:t>
            </a:r>
            <a:r>
              <a:rPr lang="ja-JP" altLang="en-US" sz="4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ja-JP" altLang="ja-JP" sz="4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解決</a:t>
            </a:r>
            <a:r>
              <a:rPr lang="ja-JP" altLang="en-US" sz="4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する！</a:t>
            </a:r>
            <a:endParaRPr lang="en-US" altLang="ja-JP" sz="48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ja-JP" altLang="en-US" sz="8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データ活用術</a:t>
            </a:r>
            <a:endParaRPr lang="ja-JP" altLang="ja-JP" sz="8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7E3FFDA-B3DC-1C18-6E34-C6457B0F66BA}"/>
              </a:ext>
            </a:extLst>
          </p:cNvPr>
          <p:cNvGrpSpPr/>
          <p:nvPr/>
        </p:nvGrpSpPr>
        <p:grpSpPr>
          <a:xfrm>
            <a:off x="0" y="6095443"/>
            <a:ext cx="6932093" cy="2743814"/>
            <a:chOff x="-44131" y="2690328"/>
            <a:chExt cx="6960548" cy="2743814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92D3420A-F628-C85B-FC7A-D844C4524048}"/>
                </a:ext>
              </a:extLst>
            </p:cNvPr>
            <p:cNvSpPr/>
            <p:nvPr/>
          </p:nvSpPr>
          <p:spPr>
            <a:xfrm>
              <a:off x="0" y="2690328"/>
              <a:ext cx="6858000" cy="2743814"/>
            </a:xfrm>
            <a:prstGeom prst="rect">
              <a:avLst/>
            </a:prstGeom>
            <a:solidFill>
              <a:srgbClr val="E6F6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1642D948-9387-91B4-1C26-5379A636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594" b="99512" l="10612" r="89714">
                          <a14:foregroundMark x1="21289" y1="15430" x2="21680" y2="12012"/>
                          <a14:foregroundMark x1="14583" y1="15625" x2="17448" y2="27930"/>
                          <a14:foregroundMark x1="19792" y1="19434" x2="19661" y2="16016"/>
                          <a14:foregroundMark x1="10612" y1="19238" x2="12760" y2="24805"/>
                          <a14:foregroundMark x1="35677" y1="31055" x2="36133" y2="37598"/>
                          <a14:foregroundMark x1="55599" y1="34863" x2="55404" y2="31934"/>
                          <a14:foregroundMark x1="54818" y1="9766" x2="55013" y2="8594"/>
                          <a14:foregroundMark x1="58008" y1="93066" x2="53320" y2="90820"/>
                          <a14:foregroundMark x1="53320" y1="95996" x2="53451" y2="99512"/>
                          <a14:foregroundMark x1="56055" y1="49219" x2="55143" y2="59863"/>
                          <a14:foregroundMark x1="53125" y1="48340" x2="53906" y2="62891"/>
                          <a14:foregroundMark x1="88151" y1="28809" x2="87891" y2="23242"/>
                          <a14:foregroundMark x1="82552" y1="34668" x2="84180" y2="29492"/>
                          <a14:foregroundMark x1="82357" y1="22070" x2="83008" y2="20996"/>
                          <a14:foregroundMark x1="89258" y1="26367" x2="89714" y2="26172"/>
                          <a14:foregroundMark x1="88346" y1="13184" x2="87695" y2="15625"/>
                          <a14:foregroundMark x1="74870" y1="28418" x2="74740" y2="30859"/>
                          <a14:foregroundMark x1="32943" y1="40332" x2="34049" y2="34863"/>
                          <a14:foregroundMark x1="34049" y1="38770" x2="34049" y2="38770"/>
                          <a14:foregroundMark x1="34049" y1="38477" x2="34180" y2="35742"/>
                          <a14:foregroundMark x1="34180" y1="35742" x2="33984" y2="42090"/>
                          <a14:foregroundMark x1="83008" y1="21191" x2="83008" y2="21191"/>
                        </a14:backgroundRemoval>
                      </a14:imgEffect>
                    </a14:imgLayer>
                  </a14:imgProps>
                </a:ext>
              </a:extLst>
            </a:blip>
            <a:srcRect l="7536" r="5302"/>
            <a:stretch>
              <a:fillRect/>
            </a:stretch>
          </p:blipFill>
          <p:spPr>
            <a:xfrm>
              <a:off x="3659992" y="2897299"/>
              <a:ext cx="3256425" cy="2448631"/>
            </a:xfrm>
            <a:prstGeom prst="rect">
              <a:avLst/>
            </a:prstGeom>
          </p:spPr>
        </p:pic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0667249C-0C53-2B66-9840-D4054814897D}"/>
                </a:ext>
              </a:extLst>
            </p:cNvPr>
            <p:cNvSpPr txBox="1"/>
            <p:nvPr/>
          </p:nvSpPr>
          <p:spPr>
            <a:xfrm>
              <a:off x="2688792" y="5133678"/>
              <a:ext cx="2269140" cy="2586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r">
                <a:lnSpc>
                  <a:spcPct val="115000"/>
                </a:lnSpc>
                <a:spcAft>
                  <a:spcPts val="1000"/>
                </a:spcAft>
                <a:tabLst>
                  <a:tab pos="228600" algn="l"/>
                </a:tabLst>
              </a:pPr>
              <a:r>
                <a:rPr lang="ja-JP" altLang="en-US" sz="110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（今後も研修動画公開予定）</a:t>
              </a:r>
              <a:endParaRPr lang="ja-JP" altLang="ja-JP" sz="12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851C719A-ED77-83D1-B109-74E36A33AC1D}"/>
                </a:ext>
              </a:extLst>
            </p:cNvPr>
            <p:cNvSpPr txBox="1"/>
            <p:nvPr/>
          </p:nvSpPr>
          <p:spPr>
            <a:xfrm>
              <a:off x="29617" y="2872519"/>
              <a:ext cx="2746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>
                  <a:solidFill>
                    <a:srgbClr val="B83B2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研修ラインナップ</a:t>
              </a:r>
              <a:endParaRPr lang="ja-JP" altLang="ja-JP" sz="2400" dirty="0">
                <a:solidFill>
                  <a:srgbClr val="B83B2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BAEC1FF-0F81-230D-22D3-1C69E9080893}"/>
                </a:ext>
              </a:extLst>
            </p:cNvPr>
            <p:cNvSpPr txBox="1"/>
            <p:nvPr/>
          </p:nvSpPr>
          <p:spPr>
            <a:xfrm>
              <a:off x="-44131" y="3301334"/>
              <a:ext cx="5547152" cy="183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15000"/>
                </a:lnSpc>
                <a:tabLst>
                  <a:tab pos="228600" algn="l"/>
                </a:tabLst>
              </a:pPr>
              <a:r>
                <a:rPr lang="ja-JP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第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１</a:t>
              </a:r>
              <a:r>
                <a:rPr lang="ja-JP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回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伝わるグラフの作り方</a:t>
              </a:r>
              <a:endParaRPr lang="ja-JP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15000"/>
                </a:lnSpc>
                <a:tabLst>
                  <a:tab pos="228600" algn="l"/>
                </a:tabLst>
              </a:pPr>
              <a:r>
                <a:rPr lang="ja-JP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第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２</a:t>
              </a:r>
              <a:r>
                <a:rPr lang="ja-JP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回</a:t>
              </a:r>
              <a:r>
                <a:rPr lang="ja-JP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統計</a:t>
              </a:r>
              <a:r>
                <a:rPr lang="en-US" altLang="ja-JP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データの探し方</a:t>
              </a:r>
              <a:endParaRPr lang="ja-JP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15000"/>
                </a:lnSpc>
                <a:tabLst>
                  <a:tab pos="228600" algn="l"/>
                </a:tabLst>
              </a:pP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第</a:t>
              </a:r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３</a:t>
              </a: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回</a:t>
              </a:r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ja-JP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数字で示す根拠の出し方</a:t>
              </a:r>
              <a:endPara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15000"/>
                </a:lnSpc>
                <a:spcAft>
                  <a:spcPts val="1000"/>
                </a:spcAft>
                <a:tabLst>
                  <a:tab pos="228600" algn="l"/>
                </a:tabLst>
              </a:pPr>
              <a:r>
                <a:rPr lang="ja-JP" altLang="en-US" sz="16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第</a:t>
              </a:r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４</a:t>
              </a:r>
              <a:r>
                <a:rPr lang="ja-JP" altLang="en-US" sz="1600" b="1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回</a:t>
              </a:r>
              <a:r>
                <a:rPr lang="ja-JP" altLang="en-US" sz="2000" b="1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整理も分析も速くなる！</a:t>
              </a:r>
              <a:br>
                <a:rPr lang="en-US" altLang="ja-JP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</a:br>
              <a:r>
                <a:rPr lang="ja-JP" altLang="en-US" sz="2000" b="1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　　  生成</a:t>
              </a:r>
              <a:r>
                <a:rPr lang="en-US" altLang="ja-JP" sz="2000" b="1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AI</a:t>
              </a:r>
              <a:r>
                <a:rPr lang="ja-JP" altLang="en-US" sz="2000" b="1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で公開データを活用しよう</a:t>
              </a:r>
              <a:endPara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E4042FB-5E7E-E1E7-3B3C-3161317C947C}"/>
              </a:ext>
            </a:extLst>
          </p:cNvPr>
          <p:cNvSpPr txBox="1"/>
          <p:nvPr/>
        </p:nvSpPr>
        <p:spPr>
          <a:xfrm>
            <a:off x="8814" y="3557415"/>
            <a:ext cx="4680000" cy="183508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285750" lvl="0" indent="-285750">
              <a:lnSpc>
                <a:spcPct val="115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>
                <a:tab pos="228600" algn="l"/>
              </a:tabLst>
            </a:pPr>
            <a:r>
              <a:rPr lang="en-US" altLang="ja-JP" sz="160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全</a:t>
            </a:r>
            <a:r>
              <a:rPr lang="en-US" altLang="ja-JP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4</a:t>
            </a:r>
            <a:r>
              <a:rPr lang="en-US" altLang="ja-JP" sz="160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回</a:t>
            </a:r>
            <a:r>
              <a:rPr lang="ja-JP" altLang="en-US" sz="160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で身につく！</a:t>
            </a:r>
            <a:r>
              <a:rPr lang="ja-JP" altLang="en-US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すぐ使える</a:t>
            </a:r>
            <a:r>
              <a:rPr lang="ja-JP" altLang="en-US" sz="160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実践スキル</a:t>
            </a:r>
            <a:endParaRPr lang="ja-JP" altLang="ja-JP" sz="1600" dirty="0"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>
                <a:tab pos="228600" algn="l"/>
              </a:tabLst>
            </a:pPr>
            <a:r>
              <a:rPr lang="en-US" altLang="ja-JP" sz="160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資料作成が</a:t>
            </a:r>
            <a:r>
              <a:rPr lang="ja-JP" altLang="en-US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速くなる</a:t>
            </a:r>
            <a:r>
              <a:rPr lang="en-US" altLang="ja-JP" sz="160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説得力</a:t>
            </a:r>
            <a:r>
              <a:rPr lang="ja-JP" altLang="en-US" sz="160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があがる</a:t>
            </a:r>
            <a:endParaRPr lang="ja-JP" altLang="ja-JP" sz="1600" dirty="0"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>
                <a:tab pos="228600" algn="l"/>
              </a:tabLst>
            </a:pPr>
            <a:r>
              <a:rPr lang="en-US" altLang="ja-JP" sz="160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YouTube</a:t>
            </a:r>
            <a:r>
              <a:rPr lang="ja-JP" altLang="en-US" sz="160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配信なので、</a:t>
            </a:r>
            <a:r>
              <a:rPr lang="ja-JP" altLang="en-US" sz="16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スマホでも</a:t>
            </a:r>
            <a:r>
              <a:rPr lang="en-US" altLang="ja-JP" sz="16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PC</a:t>
            </a:r>
            <a:r>
              <a:rPr lang="ja-JP" altLang="en-US" sz="16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でもいつでも視聴</a:t>
            </a:r>
            <a:r>
              <a:rPr lang="en-US" altLang="ja-JP" sz="16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OK</a:t>
            </a:r>
            <a:r>
              <a:rPr lang="ja-JP" altLang="ja-JP" sz="160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！</a:t>
            </a:r>
            <a:endParaRPr lang="ja-JP" altLang="ja-JP" sz="1600" dirty="0"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5297093-9404-5F5F-7529-8974E93D6041}"/>
              </a:ext>
            </a:extLst>
          </p:cNvPr>
          <p:cNvGrpSpPr/>
          <p:nvPr/>
        </p:nvGrpSpPr>
        <p:grpSpPr>
          <a:xfrm>
            <a:off x="4630663" y="3322020"/>
            <a:ext cx="2383866" cy="2507763"/>
            <a:chOff x="4474134" y="6205287"/>
            <a:chExt cx="2383866" cy="2507763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E6BA8CC6-183D-2D9C-98AD-9125D183E7E3}"/>
                </a:ext>
              </a:extLst>
            </p:cNvPr>
            <p:cNvGrpSpPr/>
            <p:nvPr/>
          </p:nvGrpSpPr>
          <p:grpSpPr>
            <a:xfrm>
              <a:off x="4711188" y="6205287"/>
              <a:ext cx="2017038" cy="2317577"/>
              <a:chOff x="-136465" y="6338410"/>
              <a:chExt cx="2164029" cy="2414198"/>
            </a:xfrm>
          </p:grpSpPr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EA8B1E8-CC10-6A19-C779-A745608BEA27}"/>
                  </a:ext>
                </a:extLst>
              </p:cNvPr>
              <p:cNvSpPr txBox="1"/>
              <p:nvPr/>
            </p:nvSpPr>
            <p:spPr>
              <a:xfrm>
                <a:off x="-136465" y="8567942"/>
                <a:ext cx="216402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6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キビタン</a:t>
                </a:r>
                <a:r>
                  <a:rPr kumimoji="1" lang="en-US" altLang="ja-JP" sz="6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©</a:t>
                </a:r>
                <a:r>
                  <a:rPr kumimoji="1" lang="ja-JP" altLang="en-US" sz="6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福島県</a:t>
                </a:r>
              </a:p>
            </p:txBody>
          </p:sp>
          <p:pic>
            <p:nvPicPr>
              <p:cNvPr id="4" name="図 3" descr="図形, 円, 四角形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DDB6E55C-B50F-82B8-9591-70E09817F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454" b="94939" l="7585" r="92216">
                            <a14:foregroundMark x1="56088" y1="89417" x2="60479" y2="93865"/>
                            <a14:foregroundMark x1="39920" y1="89724" x2="37325" y2="94172"/>
                            <a14:foregroundMark x1="42116" y1="91258" x2="43513" y2="94172"/>
                            <a14:foregroundMark x1="59281" y1="93098" x2="65269" y2="92638"/>
                            <a14:foregroundMark x1="52894" y1="90184" x2="61277" y2="90184"/>
                            <a14:foregroundMark x1="46507" y1="87883" x2="40719" y2="94939"/>
                            <a14:foregroundMark x1="37126" y1="90951" x2="33333" y2="93865"/>
                            <a14:foregroundMark x1="25948" y1="17791" x2="60479" y2="18098"/>
                            <a14:foregroundMark x1="60479" y1="18098" x2="75848" y2="15337"/>
                            <a14:foregroundMark x1="66267" y1="12423" x2="42715" y2="23620"/>
                            <a14:foregroundMark x1="29341" y1="14264" x2="60479" y2="36963"/>
                            <a14:foregroundMark x1="70659" y1="30828" x2="73852" y2="12117"/>
                            <a14:foregroundMark x1="71058" y1="14110" x2="44511" y2="18098"/>
                            <a14:foregroundMark x1="41916" y1="11656" x2="38723" y2="27914"/>
                            <a14:foregroundMark x1="25549" y1="25613" x2="52894" y2="22853"/>
                            <a14:foregroundMark x1="84830" y1="27914" x2="66866" y2="19632"/>
                            <a14:foregroundMark x1="53493" y1="12423" x2="34132" y2="13650"/>
                            <a14:foregroundMark x1="26747" y1="19018" x2="33733" y2="33282"/>
                            <a14:foregroundMark x1="45309" y1="29601" x2="47505" y2="25307"/>
                            <a14:foregroundMark x1="59082" y1="17025" x2="60679" y2="11503"/>
                            <a14:foregroundMark x1="60679" y1="18098" x2="59281" y2="9509"/>
                            <a14:foregroundMark x1="86627" y1="8742" x2="63673" y2="7515"/>
                            <a14:foregroundMark x1="20160" y1="8742" x2="22355" y2="32515"/>
                            <a14:foregroundMark x1="36527" y1="36656" x2="75649" y2="20706"/>
                            <a14:foregroundMark x1="79441" y1="16871" x2="38124" y2="22393"/>
                            <a14:foregroundMark x1="38124" y1="22393" x2="44112" y2="8742"/>
                            <a14:foregroundMark x1="44112" y1="8896" x2="23154" y2="30215"/>
                            <a14:foregroundMark x1="23154" y1="30215" x2="75449" y2="36196"/>
                            <a14:foregroundMark x1="22555" y1="7515" x2="14571" y2="31902"/>
                            <a14:foregroundMark x1="13972" y1="8742" x2="19361" y2="34663"/>
                            <a14:foregroundMark x1="19361" y1="34663" x2="22754" y2="35429"/>
                            <a14:foregroundMark x1="21956" y1="3528" x2="29741" y2="8129"/>
                            <a14:foregroundMark x1="34331" y1="5061" x2="69461" y2="9816"/>
                            <a14:foregroundMark x1="85429" y1="12270" x2="91218" y2="22853"/>
                            <a14:foregroundMark x1="85828" y1="22853" x2="89022" y2="35429"/>
                            <a14:foregroundMark x1="89022" y1="34663" x2="89022" y2="42025"/>
                            <a14:foregroundMark x1="67864" y1="33129" x2="54491" y2="41104"/>
                            <a14:foregroundMark x1="54291" y1="36043" x2="34331" y2="36656"/>
                            <a14:foregroundMark x1="32136" y1="33742" x2="23154" y2="38190"/>
                            <a14:foregroundMark x1="13373" y1="9816" x2="13972" y2="28067"/>
                            <a14:foregroundMark x1="14571" y1="22853" x2="13772" y2="40951"/>
                            <a14:foregroundMark x1="17565" y1="2914" x2="20559" y2="3067"/>
                            <a14:foregroundMark x1="33733" y1="2761" x2="59281" y2="5215"/>
                            <a14:foregroundMark x1="60279" y1="3681" x2="66667" y2="2914"/>
                            <a14:foregroundMark x1="66267" y1="2914" x2="88224" y2="4755"/>
                            <a14:foregroundMark x1="92216" y1="7975" x2="92016" y2="23466"/>
                            <a14:foregroundMark x1="92216" y1="8282" x2="92216" y2="8282"/>
                            <a14:foregroundMark x1="91018" y1="8589" x2="90818" y2="3528"/>
                            <a14:foregroundMark x1="71257" y1="3067" x2="90619" y2="8129"/>
                            <a14:foregroundMark x1="8583" y1="3988" x2="8982" y2="27914"/>
                            <a14:foregroundMark x1="14970" y1="40798" x2="9381" y2="11043"/>
                            <a14:foregroundMark x1="9381" y1="11043" x2="20160" y2="3374"/>
                            <a14:foregroundMark x1="24750" y1="40031" x2="24750" y2="40031"/>
                            <a14:foregroundMark x1="21956" y1="41104" x2="26148" y2="41104"/>
                            <a14:foregroundMark x1="26148" y1="41104" x2="26148" y2="41104"/>
                            <a14:foregroundMark x1="28144" y1="41104" x2="28144" y2="41104"/>
                            <a14:foregroundMark x1="29741" y1="41104" x2="30739" y2="41104"/>
                            <a14:foregroundMark x1="31737" y1="41104" x2="33733" y2="41564"/>
                            <a14:foregroundMark x1="34132" y1="41564" x2="34930" y2="41564"/>
                            <a14:foregroundMark x1="35130" y1="41564" x2="35130" y2="41564"/>
                            <a14:foregroundMark x1="37725" y1="41104" x2="37725" y2="41104"/>
                            <a14:foregroundMark x1="40519" y1="41104" x2="40519" y2="41104"/>
                            <a14:foregroundMark x1="56287" y1="41258" x2="56287" y2="41258"/>
                            <a14:foregroundMark x1="59281" y1="41258" x2="59281" y2="41258"/>
                            <a14:foregroundMark x1="61876" y1="40491" x2="61876" y2="40491"/>
                            <a14:foregroundMark x1="60279" y1="41104" x2="60279" y2="41104"/>
                            <a14:foregroundMark x1="63074" y1="40798" x2="63074" y2="40798"/>
                            <a14:foregroundMark x1="65868" y1="41104" x2="65868" y2="41104"/>
                            <a14:foregroundMark x1="91018" y1="41104" x2="91018" y2="41104"/>
                            <a14:foregroundMark x1="91816" y1="41104" x2="91816" y2="41104"/>
                            <a14:foregroundMark x1="91816" y1="39417" x2="91816" y2="38957"/>
                            <a14:foregroundMark x1="92016" y1="37423" x2="92016" y2="37423"/>
                            <a14:foregroundMark x1="92016" y1="35736" x2="92016" y2="35276"/>
                            <a14:foregroundMark x1="91816" y1="33282" x2="91816" y2="33282"/>
                            <a14:foregroundMark x1="91816" y1="31748" x2="91816" y2="31748"/>
                            <a14:foregroundMark x1="91816" y1="4294" x2="91816" y2="4294"/>
                            <a14:foregroundMark x1="91018" y1="3221" x2="91018" y2="3221"/>
                            <a14:foregroundMark x1="90220" y1="2607" x2="90220" y2="2607"/>
                            <a14:foregroundMark x1="86826" y1="3221" x2="86826" y2="3221"/>
                            <a14:foregroundMark x1="84830" y1="2761" x2="84830" y2="2761"/>
                            <a14:foregroundMark x1="80439" y1="2761" x2="80439" y2="2761"/>
                            <a14:foregroundMark x1="59281" y1="3067" x2="59281" y2="3067"/>
                            <a14:foregroundMark x1="53693" y1="3221" x2="53693" y2="3221"/>
                            <a14:foregroundMark x1="58084" y1="2607" x2="58084" y2="2607"/>
                            <a14:foregroundMark x1="50100" y1="2607" x2="50100" y2="2607"/>
                            <a14:foregroundMark x1="43313" y1="3528" x2="43313" y2="3528"/>
                            <a14:foregroundMark x1="45309" y1="3374" x2="45908" y2="2761"/>
                            <a14:foregroundMark x1="24551" y1="2761" x2="24551" y2="2761"/>
                            <a14:foregroundMark x1="7984" y1="8436" x2="7984" y2="8436"/>
                            <a14:foregroundMark x1="8982" y1="3221" x2="8982" y2="3221"/>
                            <a14:foregroundMark x1="8782" y1="12423" x2="8782" y2="12423"/>
                            <a14:foregroundMark x1="7585" y1="13344" x2="7585" y2="13344"/>
                            <a14:backgroundMark x1="89022" y1="42945" x2="88623" y2="42178"/>
                            <a14:backgroundMark x1="89421" y1="42331" x2="89421" y2="42331"/>
                            <a14:backgroundMark x1="89022" y1="42178" x2="89022" y2="421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97" y="6338410"/>
                <a:ext cx="1794705" cy="2335624"/>
              </a:xfrm>
              <a:prstGeom prst="rect">
                <a:avLst/>
              </a:prstGeom>
            </p:spPr>
          </p:pic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F6B71FCE-6903-4526-399D-0CF97F76D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1464" y="6475567"/>
                <a:ext cx="768169" cy="745841"/>
              </a:xfrm>
              <a:prstGeom prst="rect">
                <a:avLst/>
              </a:prstGeom>
            </p:spPr>
          </p:pic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3217DB2-2BCC-69A9-AEA0-2B923BB7FBE8}"/>
                </a:ext>
              </a:extLst>
            </p:cNvPr>
            <p:cNvSpPr txBox="1"/>
            <p:nvPr/>
          </p:nvSpPr>
          <p:spPr>
            <a:xfrm>
              <a:off x="4474134" y="8405273"/>
              <a:ext cx="238386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  <a:buNone/>
              </a:pPr>
              <a:r>
                <a:rPr lang="ja-JP" altLang="ja-JP" sz="1100" b="1" dirty="0">
                  <a:solidFill>
                    <a:srgbClr val="B83B2A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統</a:t>
              </a:r>
              <a:r>
                <a:rPr lang="ja-JP" altLang="ja-JP" sz="1100" b="1">
                  <a:solidFill>
                    <a:srgbClr val="B83B2A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計</a:t>
              </a:r>
              <a:r>
                <a:rPr lang="ja-JP" altLang="en-US" sz="1100" b="1">
                  <a:solidFill>
                    <a:srgbClr val="B83B2A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課</a:t>
              </a:r>
              <a:r>
                <a:rPr lang="en-US" altLang="ja-JP" sz="1000" b="1" dirty="0">
                  <a:solidFill>
                    <a:srgbClr val="B83B2A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b="1">
                  <a:solidFill>
                    <a:srgbClr val="B83B2A"/>
                  </a:solidFill>
                  <a:effectLst/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YouTube</a:t>
              </a:r>
              <a:r>
                <a:rPr lang="en-US" altLang="ja-JP" sz="1100" b="1">
                  <a:solidFill>
                    <a:srgbClr val="B83B2A"/>
                  </a:solidFill>
                  <a:effectLst/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</a:t>
              </a:r>
              <a:r>
                <a:rPr lang="en-US" altLang="ja-JP" sz="1100" b="1" dirty="0">
                  <a:solidFill>
                    <a:srgbClr val="B83B2A"/>
                  </a:solidFill>
                  <a:effectLst/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Ch</a:t>
              </a:r>
              <a:endParaRPr lang="ja-JP" altLang="ja-JP" sz="500" b="1" dirty="0">
                <a:solidFill>
                  <a:srgbClr val="B83B2A"/>
                </a:solidFill>
                <a:effectLst/>
                <a:latin typeface="ADLaM Display" panose="02010000000000000000" pitchFamily="2" charset="0"/>
                <a:ea typeface="Meiryo UI" panose="020B0604030504040204" pitchFamily="50" charset="-128"/>
                <a:cs typeface="ADLaM Display" panose="02010000000000000000" pitchFamily="2" charset="0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2B5AB0-58D6-A629-F0A5-3400A7B3F37C}"/>
              </a:ext>
            </a:extLst>
          </p:cNvPr>
          <p:cNvSpPr txBox="1"/>
          <p:nvPr/>
        </p:nvSpPr>
        <p:spPr>
          <a:xfrm>
            <a:off x="73447" y="5621220"/>
            <a:ext cx="2042996" cy="408623"/>
          </a:xfrm>
          <a:prstGeom prst="wedgeRoundRectCallout">
            <a:avLst>
              <a:gd name="adj1" fmla="val -34420"/>
              <a:gd name="adj2" fmla="val 110452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分で学べる！</a:t>
            </a:r>
          </a:p>
        </p:txBody>
      </p:sp>
      <p:pic>
        <p:nvPicPr>
          <p:cNvPr id="25" name="図 24" descr="時計と文字の加工写真&#10;&#10;AI 生成コンテンツは誤りを含む可能性があります。">
            <a:extLst>
              <a:ext uri="{FF2B5EF4-FFF2-40B4-BE49-F238E27FC236}">
                <a16:creationId xmlns:a16="http://schemas.microsoft.com/office/drawing/2014/main" id="{71992050-F25C-C9FE-E320-E41370BCDE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4" t="49317" r="50538" b="1"/>
          <a:stretch>
            <a:fillRect/>
          </a:stretch>
        </p:blipFill>
        <p:spPr>
          <a:xfrm>
            <a:off x="3733159" y="7683954"/>
            <a:ext cx="582167" cy="5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26277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ギャラリー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688</TotalTime>
  <Words>139</Words>
  <Application>Microsoft Office PowerPoint</Application>
  <PresentationFormat>A4 210 x 297 mm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HG丸ｺﾞｼｯｸM-PRO</vt:lpstr>
      <vt:lpstr>Noto Sans JP DemiLight</vt:lpstr>
      <vt:lpstr>游ゴシック</vt:lpstr>
      <vt:lpstr>ADLaM Display</vt:lpstr>
      <vt:lpstr>Arial</vt:lpstr>
      <vt:lpstr>Rockwell</vt:lpstr>
      <vt:lpstr>ギャラリー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半澤 俊輔</dc:creator>
  <cp:lastModifiedBy>半澤 俊輔</cp:lastModifiedBy>
  <cp:revision>28</cp:revision>
  <cp:lastPrinted>2025-11-12T23:55:58Z</cp:lastPrinted>
  <dcterms:created xsi:type="dcterms:W3CDTF">2025-08-20T02:06:52Z</dcterms:created>
  <dcterms:modified xsi:type="dcterms:W3CDTF">2026-01-16T04:06:06Z</dcterms:modified>
</cp:coreProperties>
</file>