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512425" cy="7380288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50B4E4"/>
    <a:srgbClr val="A7D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4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fld id="{226AD4B4-6E3C-4249-B166-9A9DF4AA7FEE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3013"/>
            <a:ext cx="47752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83142"/>
            <a:ext cx="5445125" cy="3913187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fld id="{B405CE23-2275-44FA-B5E7-82DB8365E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51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432" y="1207839"/>
            <a:ext cx="8935561" cy="2569434"/>
          </a:xfrm>
        </p:spPr>
        <p:txBody>
          <a:bodyPr anchor="b"/>
          <a:lstStyle>
            <a:lvl1pPr algn="ctr">
              <a:defRPr sz="645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053" y="3876360"/>
            <a:ext cx="7884319" cy="1781861"/>
          </a:xfrm>
        </p:spPr>
        <p:txBody>
          <a:bodyPr/>
          <a:lstStyle>
            <a:lvl1pPr marL="0" indent="0" algn="ctr">
              <a:buNone/>
              <a:defRPr sz="2583"/>
            </a:lvl1pPr>
            <a:lvl2pPr marL="492039" indent="0" algn="ctr">
              <a:buNone/>
              <a:defRPr sz="2152"/>
            </a:lvl2pPr>
            <a:lvl3pPr marL="984077" indent="0" algn="ctr">
              <a:buNone/>
              <a:defRPr sz="1937"/>
            </a:lvl3pPr>
            <a:lvl4pPr marL="1476116" indent="0" algn="ctr">
              <a:buNone/>
              <a:defRPr sz="1722"/>
            </a:lvl4pPr>
            <a:lvl5pPr marL="1968155" indent="0" algn="ctr">
              <a:buNone/>
              <a:defRPr sz="1722"/>
            </a:lvl5pPr>
            <a:lvl6pPr marL="2460193" indent="0" algn="ctr">
              <a:buNone/>
              <a:defRPr sz="1722"/>
            </a:lvl6pPr>
            <a:lvl7pPr marL="2952232" indent="0" algn="ctr">
              <a:buNone/>
              <a:defRPr sz="1722"/>
            </a:lvl7pPr>
            <a:lvl8pPr marL="3444270" indent="0" algn="ctr">
              <a:buNone/>
              <a:defRPr sz="1722"/>
            </a:lvl8pPr>
            <a:lvl9pPr marL="3936309" indent="0" algn="ctr">
              <a:buNone/>
              <a:defRPr sz="172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5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6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2955" y="392932"/>
            <a:ext cx="2266742" cy="625445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730" y="392932"/>
            <a:ext cx="6668820" cy="625445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06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30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254" y="1839949"/>
            <a:ext cx="9066967" cy="3069994"/>
          </a:xfrm>
        </p:spPr>
        <p:txBody>
          <a:bodyPr anchor="b"/>
          <a:lstStyle>
            <a:lvl1pPr>
              <a:defRPr sz="645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254" y="4938987"/>
            <a:ext cx="9066967" cy="1614437"/>
          </a:xfrm>
        </p:spPr>
        <p:txBody>
          <a:bodyPr/>
          <a:lstStyle>
            <a:lvl1pPr marL="0" indent="0">
              <a:buNone/>
              <a:defRPr sz="2583">
                <a:solidFill>
                  <a:schemeClr val="tx1"/>
                </a:solidFill>
              </a:defRPr>
            </a:lvl1pPr>
            <a:lvl2pPr marL="492039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2pPr>
            <a:lvl3pPr marL="984077" indent="0">
              <a:buNone/>
              <a:defRPr sz="1937">
                <a:solidFill>
                  <a:schemeClr val="tx1">
                    <a:tint val="75000"/>
                  </a:schemeClr>
                </a:solidFill>
              </a:defRPr>
            </a:lvl3pPr>
            <a:lvl4pPr marL="1476116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4pPr>
            <a:lvl5pPr marL="1968155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5pPr>
            <a:lvl6pPr marL="2460193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6pPr>
            <a:lvl7pPr marL="2952232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7pPr>
            <a:lvl8pPr marL="3444270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8pPr>
            <a:lvl9pPr marL="3936309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10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729" y="1964660"/>
            <a:ext cx="4467781" cy="468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915" y="1964660"/>
            <a:ext cx="4467781" cy="468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7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098" y="392933"/>
            <a:ext cx="9066967" cy="142651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100" y="1809196"/>
            <a:ext cx="4447248" cy="886659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100" y="2695855"/>
            <a:ext cx="4447248" cy="396519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1916" y="1809196"/>
            <a:ext cx="4469150" cy="886659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1916" y="2695855"/>
            <a:ext cx="4469150" cy="396519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07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5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3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098" y="492019"/>
            <a:ext cx="3390531" cy="1722067"/>
          </a:xfrm>
        </p:spPr>
        <p:txBody>
          <a:bodyPr anchor="b"/>
          <a:lstStyle>
            <a:lvl1pPr>
              <a:defRPr sz="34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9150" y="1062626"/>
            <a:ext cx="5321915" cy="5244788"/>
          </a:xfrm>
        </p:spPr>
        <p:txBody>
          <a:bodyPr/>
          <a:lstStyle>
            <a:lvl1pPr>
              <a:defRPr sz="3444"/>
            </a:lvl1pPr>
            <a:lvl2pPr>
              <a:defRPr sz="3013"/>
            </a:lvl2pPr>
            <a:lvl3pPr>
              <a:defRPr sz="2583"/>
            </a:lvl3pPr>
            <a:lvl4pPr>
              <a:defRPr sz="2152"/>
            </a:lvl4pPr>
            <a:lvl5pPr>
              <a:defRPr sz="2152"/>
            </a:lvl5pPr>
            <a:lvl6pPr>
              <a:defRPr sz="2152"/>
            </a:lvl6pPr>
            <a:lvl7pPr>
              <a:defRPr sz="2152"/>
            </a:lvl7pPr>
            <a:lvl8pPr>
              <a:defRPr sz="2152"/>
            </a:lvl8pPr>
            <a:lvl9pPr>
              <a:defRPr sz="215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098" y="2214086"/>
            <a:ext cx="3390531" cy="4101869"/>
          </a:xfrm>
        </p:spPr>
        <p:txBody>
          <a:bodyPr/>
          <a:lstStyle>
            <a:lvl1pPr marL="0" indent="0">
              <a:buNone/>
              <a:defRPr sz="1722"/>
            </a:lvl1pPr>
            <a:lvl2pPr marL="492039" indent="0">
              <a:buNone/>
              <a:defRPr sz="1507"/>
            </a:lvl2pPr>
            <a:lvl3pPr marL="984077" indent="0">
              <a:buNone/>
              <a:defRPr sz="1291"/>
            </a:lvl3pPr>
            <a:lvl4pPr marL="1476116" indent="0">
              <a:buNone/>
              <a:defRPr sz="1076"/>
            </a:lvl4pPr>
            <a:lvl5pPr marL="1968155" indent="0">
              <a:buNone/>
              <a:defRPr sz="1076"/>
            </a:lvl5pPr>
            <a:lvl6pPr marL="2460193" indent="0">
              <a:buNone/>
              <a:defRPr sz="1076"/>
            </a:lvl6pPr>
            <a:lvl7pPr marL="2952232" indent="0">
              <a:buNone/>
              <a:defRPr sz="1076"/>
            </a:lvl7pPr>
            <a:lvl8pPr marL="3444270" indent="0">
              <a:buNone/>
              <a:defRPr sz="1076"/>
            </a:lvl8pPr>
            <a:lvl9pPr marL="3936309" indent="0">
              <a:buNone/>
              <a:defRPr sz="107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60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098" y="492019"/>
            <a:ext cx="3390531" cy="1722067"/>
          </a:xfrm>
        </p:spPr>
        <p:txBody>
          <a:bodyPr anchor="b"/>
          <a:lstStyle>
            <a:lvl1pPr>
              <a:defRPr sz="34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69150" y="1062626"/>
            <a:ext cx="5321915" cy="5244788"/>
          </a:xfrm>
        </p:spPr>
        <p:txBody>
          <a:bodyPr anchor="t"/>
          <a:lstStyle>
            <a:lvl1pPr marL="0" indent="0">
              <a:buNone/>
              <a:defRPr sz="3444"/>
            </a:lvl1pPr>
            <a:lvl2pPr marL="492039" indent="0">
              <a:buNone/>
              <a:defRPr sz="3013"/>
            </a:lvl2pPr>
            <a:lvl3pPr marL="984077" indent="0">
              <a:buNone/>
              <a:defRPr sz="2583"/>
            </a:lvl3pPr>
            <a:lvl4pPr marL="1476116" indent="0">
              <a:buNone/>
              <a:defRPr sz="2152"/>
            </a:lvl4pPr>
            <a:lvl5pPr marL="1968155" indent="0">
              <a:buNone/>
              <a:defRPr sz="2152"/>
            </a:lvl5pPr>
            <a:lvl6pPr marL="2460193" indent="0">
              <a:buNone/>
              <a:defRPr sz="2152"/>
            </a:lvl6pPr>
            <a:lvl7pPr marL="2952232" indent="0">
              <a:buNone/>
              <a:defRPr sz="2152"/>
            </a:lvl7pPr>
            <a:lvl8pPr marL="3444270" indent="0">
              <a:buNone/>
              <a:defRPr sz="2152"/>
            </a:lvl8pPr>
            <a:lvl9pPr marL="3936309" indent="0">
              <a:buNone/>
              <a:defRPr sz="215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098" y="2214086"/>
            <a:ext cx="3390531" cy="4101869"/>
          </a:xfrm>
        </p:spPr>
        <p:txBody>
          <a:bodyPr/>
          <a:lstStyle>
            <a:lvl1pPr marL="0" indent="0">
              <a:buNone/>
              <a:defRPr sz="1722"/>
            </a:lvl1pPr>
            <a:lvl2pPr marL="492039" indent="0">
              <a:buNone/>
              <a:defRPr sz="1507"/>
            </a:lvl2pPr>
            <a:lvl3pPr marL="984077" indent="0">
              <a:buNone/>
              <a:defRPr sz="1291"/>
            </a:lvl3pPr>
            <a:lvl4pPr marL="1476116" indent="0">
              <a:buNone/>
              <a:defRPr sz="1076"/>
            </a:lvl4pPr>
            <a:lvl5pPr marL="1968155" indent="0">
              <a:buNone/>
              <a:defRPr sz="1076"/>
            </a:lvl5pPr>
            <a:lvl6pPr marL="2460193" indent="0">
              <a:buNone/>
              <a:defRPr sz="1076"/>
            </a:lvl6pPr>
            <a:lvl7pPr marL="2952232" indent="0">
              <a:buNone/>
              <a:defRPr sz="1076"/>
            </a:lvl7pPr>
            <a:lvl8pPr marL="3444270" indent="0">
              <a:buNone/>
              <a:defRPr sz="1076"/>
            </a:lvl8pPr>
            <a:lvl9pPr marL="3936309" indent="0">
              <a:buNone/>
              <a:defRPr sz="107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33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729" y="392933"/>
            <a:ext cx="9066967" cy="1426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729" y="1964660"/>
            <a:ext cx="9066967" cy="468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729" y="6840435"/>
            <a:ext cx="2365296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BD742-2B35-4CE5-B7F3-ABCBE0C222B8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2241" y="6840435"/>
            <a:ext cx="3547943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400" y="6840435"/>
            <a:ext cx="2365296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D88CB-4F6C-4DE4-8C14-12D4AD73B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84077" rtl="0" eaLnBrk="1" latinLnBrk="0" hangingPunct="1">
        <a:lnSpc>
          <a:spcPct val="90000"/>
        </a:lnSpc>
        <a:spcBef>
          <a:spcPct val="0"/>
        </a:spcBef>
        <a:buNone/>
        <a:defRPr kumimoji="1" sz="47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019" indent="-246019" algn="l" defTabSz="984077" rtl="0" eaLnBrk="1" latinLnBrk="0" hangingPunct="1">
        <a:lnSpc>
          <a:spcPct val="90000"/>
        </a:lnSpc>
        <a:spcBef>
          <a:spcPts val="1076"/>
        </a:spcBef>
        <a:buFont typeface="Arial" panose="020B0604020202020204" pitchFamily="34" charset="0"/>
        <a:buChar char="•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1pPr>
      <a:lvl2pPr marL="738058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2583" kern="1200">
          <a:solidFill>
            <a:schemeClr val="tx1"/>
          </a:solidFill>
          <a:latin typeface="+mn-lt"/>
          <a:ea typeface="+mn-ea"/>
          <a:cs typeface="+mn-cs"/>
        </a:defRPr>
      </a:lvl2pPr>
      <a:lvl3pPr marL="1230097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3pPr>
      <a:lvl4pPr marL="1722135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2214174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706213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3198251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690290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4182328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1pPr>
      <a:lvl2pPr marL="49203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84077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3pPr>
      <a:lvl4pPr marL="1476116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1968155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460193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2952232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44427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393630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" y="0"/>
            <a:ext cx="10512000" cy="363562"/>
          </a:xfrm>
          <a:prstGeom prst="rect">
            <a:avLst/>
          </a:prstGeom>
        </p:spPr>
      </p:pic>
      <p:sp>
        <p:nvSpPr>
          <p:cNvPr id="37" name="片側の 2 つの角を丸めた四角形 36"/>
          <p:cNvSpPr/>
          <p:nvPr/>
        </p:nvSpPr>
        <p:spPr>
          <a:xfrm>
            <a:off x="83165" y="1530459"/>
            <a:ext cx="10334987" cy="52991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/>
          </a:p>
        </p:txBody>
      </p:sp>
      <p:sp>
        <p:nvSpPr>
          <p:cNvPr id="38" name="テキスト ボックス 34"/>
          <p:cNvSpPr txBox="1"/>
          <p:nvPr/>
        </p:nvSpPr>
        <p:spPr>
          <a:xfrm>
            <a:off x="1111269" y="1562973"/>
            <a:ext cx="1107996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今後気象状況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悪化のおそれ</a:t>
            </a:r>
          </a:p>
        </p:txBody>
      </p:sp>
      <p:sp>
        <p:nvSpPr>
          <p:cNvPr id="39" name="テキスト ボックス 35"/>
          <p:cNvSpPr txBox="1"/>
          <p:nvPr/>
        </p:nvSpPr>
        <p:spPr>
          <a:xfrm>
            <a:off x="2168094" y="1562973"/>
            <a:ext cx="576002" cy="68935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solidFill>
                  <a:schemeClr val="bg1"/>
                </a:solidFill>
              </a:rPr>
              <a:t>☂</a:t>
            </a:r>
          </a:p>
        </p:txBody>
      </p:sp>
      <p:sp>
        <p:nvSpPr>
          <p:cNvPr id="40" name="テキスト ボックス 36"/>
          <p:cNvSpPr txBox="1"/>
          <p:nvPr/>
        </p:nvSpPr>
        <p:spPr>
          <a:xfrm>
            <a:off x="5440638" y="1656918"/>
            <a:ext cx="141577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災害のおそれあり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1" name="テキスト ボックス 37"/>
          <p:cNvSpPr txBox="1"/>
          <p:nvPr/>
        </p:nvSpPr>
        <p:spPr>
          <a:xfrm>
            <a:off x="3400104" y="1656918"/>
            <a:ext cx="1107996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気象状況悪化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2" name="テキスト ボックス 38"/>
          <p:cNvSpPr txBox="1"/>
          <p:nvPr/>
        </p:nvSpPr>
        <p:spPr>
          <a:xfrm>
            <a:off x="6712295" y="1527576"/>
            <a:ext cx="519502" cy="5573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solidFill>
                  <a:schemeClr val="bg1"/>
                </a:solidFill>
              </a:rPr>
              <a:t>🌨</a:t>
            </a:r>
          </a:p>
        </p:txBody>
      </p:sp>
      <p:sp>
        <p:nvSpPr>
          <p:cNvPr id="43" name="テキスト ボックス 39"/>
          <p:cNvSpPr txBox="1"/>
          <p:nvPr/>
        </p:nvSpPr>
        <p:spPr>
          <a:xfrm>
            <a:off x="7605106" y="1562973"/>
            <a:ext cx="1263172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災害のおそれ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高い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4" name="テキスト ボックス 40"/>
          <p:cNvSpPr txBox="1"/>
          <p:nvPr/>
        </p:nvSpPr>
        <p:spPr>
          <a:xfrm>
            <a:off x="8606626" y="1559721"/>
            <a:ext cx="488457" cy="4581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200" dirty="0">
                <a:solidFill>
                  <a:schemeClr val="bg1"/>
                </a:solidFill>
              </a:rPr>
              <a:t>⛈</a:t>
            </a:r>
          </a:p>
        </p:txBody>
      </p:sp>
      <p:sp>
        <p:nvSpPr>
          <p:cNvPr id="45" name="テキスト ボックス 41"/>
          <p:cNvSpPr txBox="1"/>
          <p:nvPr/>
        </p:nvSpPr>
        <p:spPr>
          <a:xfrm>
            <a:off x="9518819" y="1591479"/>
            <a:ext cx="108804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災害発生</a:t>
            </a:r>
            <a:endParaRPr kumimoji="1" lang="en-US" altLang="ja-JP" sz="1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または切迫</a:t>
            </a:r>
            <a:endParaRPr kumimoji="1" lang="en-US" altLang="ja-JP" sz="1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山形 45"/>
          <p:cNvSpPr/>
          <p:nvPr/>
        </p:nvSpPr>
        <p:spPr>
          <a:xfrm>
            <a:off x="5130778" y="1530460"/>
            <a:ext cx="338950" cy="529918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>
              <a:solidFill>
                <a:schemeClr val="tx1"/>
              </a:solidFill>
            </a:endParaRPr>
          </a:p>
        </p:txBody>
      </p:sp>
      <p:sp>
        <p:nvSpPr>
          <p:cNvPr id="47" name="山形 46"/>
          <p:cNvSpPr/>
          <p:nvPr/>
        </p:nvSpPr>
        <p:spPr>
          <a:xfrm>
            <a:off x="2871927" y="1527785"/>
            <a:ext cx="339468" cy="53259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>
              <a:solidFill>
                <a:schemeClr val="tx1"/>
              </a:solidFill>
            </a:endParaRPr>
          </a:p>
        </p:txBody>
      </p:sp>
      <p:sp>
        <p:nvSpPr>
          <p:cNvPr id="48" name="山形 47"/>
          <p:cNvSpPr/>
          <p:nvPr/>
        </p:nvSpPr>
        <p:spPr>
          <a:xfrm>
            <a:off x="7260698" y="1527576"/>
            <a:ext cx="343519" cy="532801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>
              <a:solidFill>
                <a:schemeClr val="tx1"/>
              </a:solidFill>
            </a:endParaRPr>
          </a:p>
        </p:txBody>
      </p:sp>
      <p:sp>
        <p:nvSpPr>
          <p:cNvPr id="49" name="山形 48"/>
          <p:cNvSpPr/>
          <p:nvPr/>
        </p:nvSpPr>
        <p:spPr>
          <a:xfrm>
            <a:off x="735882" y="1527576"/>
            <a:ext cx="319530" cy="533227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>
              <a:solidFill>
                <a:schemeClr val="tx1"/>
              </a:solidFill>
            </a:endParaRPr>
          </a:p>
        </p:txBody>
      </p:sp>
      <p:sp>
        <p:nvSpPr>
          <p:cNvPr id="50" name="山形 49"/>
          <p:cNvSpPr/>
          <p:nvPr/>
        </p:nvSpPr>
        <p:spPr>
          <a:xfrm>
            <a:off x="9401951" y="1530003"/>
            <a:ext cx="338950" cy="532593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900">
              <a:solidFill>
                <a:schemeClr val="tx1"/>
              </a:solidFill>
            </a:endParaRP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695507"/>
              </p:ext>
            </p:extLst>
          </p:nvPr>
        </p:nvGraphicFramePr>
        <p:xfrm>
          <a:off x="94697" y="2064815"/>
          <a:ext cx="10323455" cy="379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991031407"/>
                    </a:ext>
                  </a:extLst>
                </a:gridCol>
                <a:gridCol w="2176153">
                  <a:extLst>
                    <a:ext uri="{9D8B030D-6E8A-4147-A177-3AD203B41FA5}">
                      <a16:colId xmlns:a16="http://schemas.microsoft.com/office/drawing/2014/main" val="3567799868"/>
                    </a:ext>
                  </a:extLst>
                </a:gridCol>
                <a:gridCol w="2273649">
                  <a:extLst>
                    <a:ext uri="{9D8B030D-6E8A-4147-A177-3AD203B41FA5}">
                      <a16:colId xmlns:a16="http://schemas.microsoft.com/office/drawing/2014/main" val="1021050801"/>
                    </a:ext>
                  </a:extLst>
                </a:gridCol>
                <a:gridCol w="2179593">
                  <a:extLst>
                    <a:ext uri="{9D8B030D-6E8A-4147-A177-3AD203B41FA5}">
                      <a16:colId xmlns:a16="http://schemas.microsoft.com/office/drawing/2014/main" val="2127169872"/>
                    </a:ext>
                  </a:extLst>
                </a:gridCol>
                <a:gridCol w="2179593">
                  <a:extLst>
                    <a:ext uri="{9D8B030D-6E8A-4147-A177-3AD203B41FA5}">
                      <a16:colId xmlns:a16="http://schemas.microsoft.com/office/drawing/2014/main" val="1577428415"/>
                    </a:ext>
                  </a:extLst>
                </a:gridCol>
                <a:gridCol w="794467">
                  <a:extLst>
                    <a:ext uri="{9D8B030D-6E8A-4147-A177-3AD203B41FA5}">
                      <a16:colId xmlns:a16="http://schemas.microsoft.com/office/drawing/2014/main" val="519411498"/>
                    </a:ext>
                  </a:extLst>
                </a:gridCol>
              </a:tblGrid>
              <a:tr h="36702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46074"/>
                  </a:ext>
                </a:extLst>
              </a:tr>
              <a:tr h="4511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10734"/>
                  </a:ext>
                </a:extLst>
              </a:tr>
              <a:tr h="2953249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71492"/>
                  </a:ext>
                </a:extLst>
              </a:tr>
            </a:tbl>
          </a:graphicData>
        </a:graphic>
      </p:graphicFrame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/>
          <a:srcRect l="4319" t="10170" r="51018" b="41389"/>
          <a:stretch/>
        </p:blipFill>
        <p:spPr>
          <a:xfrm>
            <a:off x="59997" y="6008447"/>
            <a:ext cx="2609381" cy="1201902"/>
          </a:xfrm>
          <a:prstGeom prst="rect">
            <a:avLst/>
          </a:prstGeom>
        </p:spPr>
      </p:pic>
      <p:sp>
        <p:nvSpPr>
          <p:cNvPr id="62" name="テキスト ボックス 34"/>
          <p:cNvSpPr txBox="1"/>
          <p:nvPr/>
        </p:nvSpPr>
        <p:spPr>
          <a:xfrm>
            <a:off x="259668" y="3192923"/>
            <a:ext cx="400110" cy="242630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行動「誰が」「何をするか」</a:t>
            </a:r>
          </a:p>
        </p:txBody>
      </p:sp>
      <p:sp>
        <p:nvSpPr>
          <p:cNvPr id="64" name="テキスト ボックス 34"/>
          <p:cNvSpPr txBox="1"/>
          <p:nvPr/>
        </p:nvSpPr>
        <p:spPr>
          <a:xfrm>
            <a:off x="134499" y="2017909"/>
            <a:ext cx="646331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警戒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レベル</a:t>
            </a:r>
            <a:endParaRPr kumimoji="1" lang="ja-JP" altLang="en-US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9857" y="5929091"/>
            <a:ext cx="4886540" cy="1439820"/>
          </a:xfrm>
          <a:prstGeom prst="rect">
            <a:avLst/>
          </a:prstGeom>
        </p:spPr>
      </p:pic>
      <p:sp>
        <p:nvSpPr>
          <p:cNvPr id="72" name="テキスト ボックス 34"/>
          <p:cNvSpPr txBox="1"/>
          <p:nvPr/>
        </p:nvSpPr>
        <p:spPr>
          <a:xfrm>
            <a:off x="211444" y="2426914"/>
            <a:ext cx="492443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避難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情報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3" name="テキスト ボックス 34"/>
          <p:cNvSpPr txBox="1"/>
          <p:nvPr/>
        </p:nvSpPr>
        <p:spPr>
          <a:xfrm>
            <a:off x="1040689" y="2426914"/>
            <a:ext cx="1728935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早期注意</a:t>
            </a:r>
            <a:r>
              <a:rPr kumimoji="1" lang="zh-TW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情（</a:t>
            </a:r>
            <a:r>
              <a:rPr kumimoji="1" lang="zh-TW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気象庁）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4" name="テキスト ボックス 34"/>
          <p:cNvSpPr txBox="1"/>
          <p:nvPr/>
        </p:nvSpPr>
        <p:spPr>
          <a:xfrm>
            <a:off x="2980704" y="2426914"/>
            <a:ext cx="2373321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大雨・洪水高潮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注意（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気象庁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テキスト ボックス 34"/>
          <p:cNvSpPr txBox="1"/>
          <p:nvPr/>
        </p:nvSpPr>
        <p:spPr>
          <a:xfrm>
            <a:off x="5748414" y="2413983"/>
            <a:ext cx="1107996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高齢者等避難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6" name="テキスト ボックス 34"/>
          <p:cNvSpPr txBox="1"/>
          <p:nvPr/>
        </p:nvSpPr>
        <p:spPr>
          <a:xfrm>
            <a:off x="7881142" y="2533760"/>
            <a:ext cx="1031051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避 難 指 示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7" name="テキスト ボックス 34"/>
          <p:cNvSpPr txBox="1"/>
          <p:nvPr/>
        </p:nvSpPr>
        <p:spPr>
          <a:xfrm>
            <a:off x="9624120" y="2433931"/>
            <a:ext cx="800219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緊急</a:t>
            </a:r>
            <a:endParaRPr kumimoji="1" lang="en-US" altLang="zh-TW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zh-TW" altLang="en-US" sz="1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安全</a:t>
            </a:r>
            <a:r>
              <a:rPr kumimoji="1" lang="zh-TW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確保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8" name="テキスト ボックス 34"/>
          <p:cNvSpPr txBox="1"/>
          <p:nvPr/>
        </p:nvSpPr>
        <p:spPr>
          <a:xfrm>
            <a:off x="1700409" y="2095695"/>
            <a:ext cx="338555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" name="テキスト ボックス 34"/>
          <p:cNvSpPr txBox="1"/>
          <p:nvPr/>
        </p:nvSpPr>
        <p:spPr>
          <a:xfrm>
            <a:off x="3974487" y="2095695"/>
            <a:ext cx="338555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endParaRPr kumimoji="1"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0" name="テキスト ボックス 34"/>
          <p:cNvSpPr txBox="1"/>
          <p:nvPr/>
        </p:nvSpPr>
        <p:spPr>
          <a:xfrm>
            <a:off x="6133134" y="2095695"/>
            <a:ext cx="338555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1" name="テキスト ボックス 34"/>
          <p:cNvSpPr txBox="1"/>
          <p:nvPr/>
        </p:nvSpPr>
        <p:spPr>
          <a:xfrm>
            <a:off x="8227389" y="2095695"/>
            <a:ext cx="338555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2" name="テキスト ボックス 34"/>
          <p:cNvSpPr txBox="1"/>
          <p:nvPr/>
        </p:nvSpPr>
        <p:spPr>
          <a:xfrm>
            <a:off x="9883179" y="2095695"/>
            <a:ext cx="338554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</a:t>
            </a:r>
            <a:endParaRPr kumimoji="1" lang="en-US" altLang="ja-JP" sz="12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4" name="テキスト ボックス 34"/>
          <p:cNvSpPr txBox="1"/>
          <p:nvPr/>
        </p:nvSpPr>
        <p:spPr>
          <a:xfrm>
            <a:off x="9821081" y="3192922"/>
            <a:ext cx="400110" cy="23061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eaVert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命を守る行動を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4225" y="6030693"/>
            <a:ext cx="2651866" cy="1201902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>
            <a:off x="6803140" y="579374"/>
            <a:ext cx="219828" cy="2847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1887555" y="412454"/>
            <a:ext cx="6908426" cy="1070796"/>
            <a:chOff x="2186656" y="412574"/>
            <a:chExt cx="6908426" cy="107079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2555093" y="412574"/>
              <a:ext cx="6539989" cy="1070796"/>
              <a:chOff x="2555093" y="412574"/>
              <a:chExt cx="6539989" cy="1070796"/>
            </a:xfrm>
          </p:grpSpPr>
          <p:sp>
            <p:nvSpPr>
              <p:cNvPr id="53" name="テキスト ボックス 34"/>
              <p:cNvSpPr txBox="1"/>
              <p:nvPr/>
            </p:nvSpPr>
            <p:spPr>
              <a:xfrm>
                <a:off x="3056467" y="490142"/>
                <a:ext cx="4185761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□洪水による浸水の危険性あり（</a:t>
                </a:r>
                <a:r>
                  <a:rPr kumimoji="1" lang="ja-JP" altLang="en-US" sz="1200" b="1" u="sng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　　　</a:t>
                </a:r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ｍ～</a:t>
                </a:r>
                <a:r>
                  <a:rPr kumimoji="1" lang="ja-JP" altLang="en-US" sz="1200" b="1" u="sng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　　　</a:t>
                </a:r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ｍ）</a:t>
                </a:r>
                <a:endParaRPr kumimoji="1" lang="en-US" altLang="ja-JP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55" name="テキスト ボックス 34"/>
              <p:cNvSpPr txBox="1"/>
              <p:nvPr/>
            </p:nvSpPr>
            <p:spPr>
              <a:xfrm>
                <a:off x="2561468" y="1088739"/>
                <a:ext cx="646331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□なし</a:t>
                </a:r>
                <a:endParaRPr kumimoji="1" lang="en-US" altLang="ja-JP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58" name="テキスト ボックス 34"/>
              <p:cNvSpPr txBox="1"/>
              <p:nvPr/>
            </p:nvSpPr>
            <p:spPr>
              <a:xfrm>
                <a:off x="2561468" y="587161"/>
                <a:ext cx="646332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□</a:t>
                </a:r>
                <a:r>
                  <a:rPr kumimoji="1" lang="ja-JP" altLang="en-US" sz="12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あり</a:t>
                </a:r>
                <a:endParaRPr kumimoji="1" lang="en-US" altLang="ja-JP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59" name="テキスト ボックス 34"/>
              <p:cNvSpPr txBox="1"/>
              <p:nvPr/>
            </p:nvSpPr>
            <p:spPr>
              <a:xfrm>
                <a:off x="3144014" y="738095"/>
                <a:ext cx="2185214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□土砂災害による危険性あり</a:t>
                </a:r>
                <a:endParaRPr kumimoji="1" lang="en-US" altLang="ja-JP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60" name="テキスト ボックス 34"/>
              <p:cNvSpPr txBox="1"/>
              <p:nvPr/>
            </p:nvSpPr>
            <p:spPr>
              <a:xfrm>
                <a:off x="7368390" y="587161"/>
                <a:ext cx="1415772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solidFill>
                      <a:srgbClr val="FF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原則自宅外に避難</a:t>
                </a:r>
                <a:endParaRPr kumimoji="1" lang="en-US" altLang="ja-JP" sz="1200" b="1" dirty="0" smtClean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61" name="右矢印 60"/>
              <p:cNvSpPr/>
              <p:nvPr/>
            </p:nvSpPr>
            <p:spPr>
              <a:xfrm>
                <a:off x="3281990" y="1095134"/>
                <a:ext cx="219828" cy="28478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テキスト ボックス 34"/>
              <p:cNvSpPr txBox="1"/>
              <p:nvPr/>
            </p:nvSpPr>
            <p:spPr>
              <a:xfrm>
                <a:off x="3515230" y="1110564"/>
                <a:ext cx="954107" cy="27699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b="1" dirty="0" smtClean="0">
                    <a:solidFill>
                      <a:srgbClr val="FF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自宅待機可</a:t>
                </a:r>
                <a:endParaRPr kumimoji="1" lang="en-US" altLang="ja-JP" sz="1200" b="1" dirty="0" smtClean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65" name="テキスト ボックス 34"/>
              <p:cNvSpPr txBox="1"/>
              <p:nvPr/>
            </p:nvSpPr>
            <p:spPr>
              <a:xfrm>
                <a:off x="4384619" y="1067872"/>
                <a:ext cx="4463992" cy="415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vert="horz"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（周りと比べて低い土地や崖のそば等にお住まいの方は</a:t>
                </a:r>
                <a:r>
                  <a:rPr kumimoji="1" lang="ja-JP" altLang="en-US" sz="10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、</a:t>
                </a:r>
                <a:endParaRPr kumimoji="1" lang="en-US" altLang="ja-JP" sz="10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　</a:t>
                </a:r>
                <a:r>
                  <a:rPr kumimoji="1" lang="ja-JP" altLang="en-US" sz="10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市町村</a:t>
                </a:r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からの避難情報を参考に、必要に応じて避難してください）</a:t>
                </a:r>
                <a:endParaRPr kumimoji="1" lang="en-US" altLang="ja-JP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cxnSp>
            <p:nvCxnSpPr>
              <p:cNvPr id="9" name="直線コネクタ 8"/>
              <p:cNvCxnSpPr/>
              <p:nvPr/>
            </p:nvCxnSpPr>
            <p:spPr>
              <a:xfrm>
                <a:off x="2644225" y="1023888"/>
                <a:ext cx="6197866" cy="0"/>
              </a:xfrm>
              <a:prstGeom prst="line">
                <a:avLst/>
              </a:prstGeom>
              <a:ln w="12700">
                <a:solidFill>
                  <a:srgbClr val="A7D3E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角丸四角形 9"/>
              <p:cNvSpPr/>
              <p:nvPr/>
            </p:nvSpPr>
            <p:spPr>
              <a:xfrm>
                <a:off x="2555093" y="412574"/>
                <a:ext cx="6539989" cy="1060722"/>
              </a:xfrm>
              <a:prstGeom prst="roundRect">
                <a:avLst/>
              </a:prstGeom>
              <a:noFill/>
              <a:ln w="12700">
                <a:solidFill>
                  <a:srgbClr val="A7D3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テキスト ボックス 34"/>
            <p:cNvSpPr txBox="1"/>
            <p:nvPr/>
          </p:nvSpPr>
          <p:spPr>
            <a:xfrm>
              <a:off x="2186656" y="448968"/>
              <a:ext cx="400110" cy="99001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0B4E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vert="eaVert"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b="1" dirty="0" smtClean="0">
                  <a:solidFill>
                    <a:srgbClr val="50B4E4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災害リスク</a:t>
              </a:r>
              <a:endParaRPr kumimoji="1" lang="en-US" altLang="ja-JP" sz="1400" b="1" dirty="0" smtClean="0">
                <a:solidFill>
                  <a:srgbClr val="50B4E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42560" y="153580"/>
            <a:ext cx="1446489" cy="128311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8321" y="290443"/>
            <a:ext cx="1348716" cy="1174176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9624120" y="76200"/>
            <a:ext cx="764499" cy="244475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34"/>
          <p:cNvSpPr txBox="1"/>
          <p:nvPr/>
        </p:nvSpPr>
        <p:spPr>
          <a:xfrm>
            <a:off x="756398" y="2683605"/>
            <a:ext cx="2115529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大雨の</a:t>
            </a:r>
            <a:r>
              <a:rPr kumimoji="1" lang="ja-JP" altLang="en-US" sz="80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数日～約一日前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程度</a:t>
            </a:r>
            <a:endParaRPr kumimoji="1" lang="en-US" altLang="ja-JP" sz="8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7" name="テキスト ボックス 34"/>
          <p:cNvSpPr txBox="1"/>
          <p:nvPr/>
        </p:nvSpPr>
        <p:spPr>
          <a:xfrm>
            <a:off x="2982889" y="2683605"/>
            <a:ext cx="2115529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大雨の</a:t>
            </a:r>
            <a:r>
              <a:rPr kumimoji="1" lang="ja-JP" altLang="en-US" sz="8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半日</a:t>
            </a:r>
            <a:r>
              <a:rPr kumimoji="1" lang="ja-JP" altLang="en-US" sz="80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～数時間前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程度</a:t>
            </a:r>
            <a:endParaRPr kumimoji="1" lang="en-US" altLang="ja-JP" sz="8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6" name="テキスト ボックス 34"/>
          <p:cNvSpPr txBox="1"/>
          <p:nvPr/>
        </p:nvSpPr>
        <p:spPr>
          <a:xfrm>
            <a:off x="5229589" y="2683605"/>
            <a:ext cx="2115529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大雨の</a:t>
            </a:r>
            <a:r>
              <a:rPr kumimoji="1" lang="ja-JP" altLang="en-US" sz="800" u="sng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数時間～２時間前</a:t>
            </a:r>
            <a:r>
              <a:rPr kumimoji="1" lang="ja-JP" altLang="en-US" sz="8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程度</a:t>
            </a:r>
            <a:endParaRPr kumimoji="1" lang="en-US" altLang="ja-JP" sz="800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1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1346</TotalTime>
  <Words>169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乾</dc:creator>
  <cp:lastModifiedBy>川島 博充</cp:lastModifiedBy>
  <cp:revision>24</cp:revision>
  <cp:lastPrinted>2024-05-06T03:01:01Z</cp:lastPrinted>
  <dcterms:created xsi:type="dcterms:W3CDTF">2023-07-14T11:58:09Z</dcterms:created>
  <dcterms:modified xsi:type="dcterms:W3CDTF">2024-05-06T22:34:12Z</dcterms:modified>
</cp:coreProperties>
</file>