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18"/>
  </p:notesMasterIdLst>
  <p:handoutMasterIdLst>
    <p:handoutMasterId r:id="rId19"/>
  </p:handoutMasterIdLst>
  <p:sldIdLst>
    <p:sldId id="269" r:id="rId2"/>
    <p:sldId id="273" r:id="rId3"/>
    <p:sldId id="274" r:id="rId4"/>
    <p:sldId id="275" r:id="rId5"/>
    <p:sldId id="276" r:id="rId6"/>
    <p:sldId id="277" r:id="rId7"/>
    <p:sldId id="278" r:id="rId8"/>
    <p:sldId id="279" r:id="rId9"/>
    <p:sldId id="280" r:id="rId10"/>
    <p:sldId id="281" r:id="rId11"/>
    <p:sldId id="282" r:id="rId12"/>
    <p:sldId id="283" r:id="rId13"/>
    <p:sldId id="284" r:id="rId14"/>
    <p:sldId id="285" r:id="rId15"/>
    <p:sldId id="286" r:id="rId16"/>
    <p:sldId id="287" r:id="rId17"/>
  </p:sldIdLst>
  <p:sldSz cx="9906000" cy="6858000" type="A4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E8034E78-7F5D-4C2E-B375-FC64B27BC917}" styleName="スタイル (濃色)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5" d="100"/>
          <a:sy n="105" d="100"/>
        </p:scale>
        <p:origin x="150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F9E92A86-3B98-BEB6-EC24-E020D43F84E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7CFBB44-E7E3-90AC-7FE0-809B81B81557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11D18B-FE89-49E8-A2D2-DED9BC53FA91}" type="datetimeFigureOut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7D647C4D-B0F6-7E69-309D-93F329EA561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9550D58-0FC3-00F3-1B45-8276ED16C6A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8387CAC-0486-4B22-B29C-72E1405E8C4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355015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C24591-3980-414C-A452-4C7A5EA82E21}" type="datetimeFigureOut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79488" y="1241425"/>
            <a:ext cx="483870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8775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A65D4F-17DB-4D0D-8F6A-09C328D33C3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8339483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1pPr>
    <a:lvl2pPr marL="638597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2pPr>
    <a:lvl3pPr marL="1277195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3pPr>
    <a:lvl4pPr marL="1915792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4pPr>
    <a:lvl5pPr marL="2554390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5pPr>
    <a:lvl6pPr marL="3192987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6pPr>
    <a:lvl7pPr marL="3831583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7pPr>
    <a:lvl8pPr marL="4470180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8pPr>
    <a:lvl9pPr marL="5108778" algn="l" defTabSz="1277195" rtl="0" eaLnBrk="1" latinLnBrk="0" hangingPunct="1">
      <a:defRPr kumimoji="1" sz="167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E0F96-CD71-4956-AB77-F850F4E795B3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677150" y="6492875"/>
            <a:ext cx="2228850" cy="365125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</a:defRPr>
            </a:lvl1pPr>
          </a:lstStyle>
          <a:p>
            <a:fld id="{5A3D0FD7-76E7-4160-9B5B-2A06216BB09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9863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60A40E-E586-43EC-B2F9-F645F0CB81B9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6162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2B29F9-9AD6-48E5-9592-BA366B5FB5B9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080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8034BF-F1E5-4436-8E9F-75F903ABA48D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43931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BEBB0-EED2-4AF5-949B-279086CD09A2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67744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A5EE13-635C-4E0B-BBCC-81B0423DC313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29884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1A592-5134-4CA8-B686-DCE3F1ED1B47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14156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F879B8-6002-4F3C-8D3C-8468FD179097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00235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84E3B7-EB3B-4D2C-B8DB-C2B801DD99C7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68967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DA1BA2-43F1-465D-9584-843C3071EE0C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9517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60B497-9FE3-444B-B720-4D71DF24CF4D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5280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8794D5-3255-4A3F-9BBE-C41AC286EBAA}" type="datetime1">
              <a:rPr kumimoji="1" lang="ja-JP" altLang="en-US" smtClean="0"/>
              <a:t>2024/2/27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3973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769138" y="0"/>
            <a:ext cx="207511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業務実績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07235" y="763004"/>
            <a:ext cx="6230141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洋上風力発電の導入ポテンシャル等に関する調査事業、又は類似の業務実績（最大</a:t>
            </a:r>
            <a:r>
              <a:rPr lang="en-US" altLang="ja-JP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10</a:t>
            </a: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件記載）</a:t>
            </a:r>
            <a:endParaRPr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サブタイトル 2"/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C92F717B-13C5-A6ED-D135-32EB691F9DBC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評価項目１</a:t>
            </a:r>
          </a:p>
        </p:txBody>
      </p:sp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1D5053EA-474A-12D4-B62A-FACD99A8403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5895947"/>
              </p:ext>
            </p:extLst>
          </p:nvPr>
        </p:nvGraphicFramePr>
        <p:xfrm>
          <a:off x="292609" y="1033272"/>
          <a:ext cx="9317735" cy="546811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9404">
                  <a:extLst>
                    <a:ext uri="{9D8B030D-6E8A-4147-A177-3AD203B41FA5}">
                      <a16:colId xmlns:a16="http://schemas.microsoft.com/office/drawing/2014/main" val="3080290521"/>
                    </a:ext>
                  </a:extLst>
                </a:gridCol>
                <a:gridCol w="2631317">
                  <a:extLst>
                    <a:ext uri="{9D8B030D-6E8A-4147-A177-3AD203B41FA5}">
                      <a16:colId xmlns:a16="http://schemas.microsoft.com/office/drawing/2014/main" val="547839138"/>
                    </a:ext>
                  </a:extLst>
                </a:gridCol>
                <a:gridCol w="1324732">
                  <a:extLst>
                    <a:ext uri="{9D8B030D-6E8A-4147-A177-3AD203B41FA5}">
                      <a16:colId xmlns:a16="http://schemas.microsoft.com/office/drawing/2014/main" val="335261019"/>
                    </a:ext>
                  </a:extLst>
                </a:gridCol>
                <a:gridCol w="3366271">
                  <a:extLst>
                    <a:ext uri="{9D8B030D-6E8A-4147-A177-3AD203B41FA5}">
                      <a16:colId xmlns:a16="http://schemas.microsoft.com/office/drawing/2014/main" val="577143483"/>
                    </a:ext>
                  </a:extLst>
                </a:gridCol>
                <a:gridCol w="1606011">
                  <a:extLst>
                    <a:ext uri="{9D8B030D-6E8A-4147-A177-3AD203B41FA5}">
                      <a16:colId xmlns:a16="http://schemas.microsoft.com/office/drawing/2014/main" val="2728897191"/>
                    </a:ext>
                  </a:extLst>
                </a:gridCol>
              </a:tblGrid>
              <a:tr h="381532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発注者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業務概要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業務期間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05668062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----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年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</a:t>
                      </a:r>
                      <a:endParaRPr kumimoji="1" lang="en-US" altLang="ja-JP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～　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----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年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—</a:t>
                      </a:r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40309546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80134282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936216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30223430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10404086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41069954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1325803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9336413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62033881"/>
                  </a:ext>
                </a:extLst>
              </a:tr>
              <a:tr h="5086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012067"/>
                  </a:ext>
                </a:extLst>
              </a:tr>
            </a:tbl>
          </a:graphicData>
        </a:graphic>
      </p:graphicFrame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2A0B7CD0-A9CB-4AAC-0C88-48180C5B00E7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2" name="スライド番号プレースホルダー 21">
            <a:extLst>
              <a:ext uri="{FF2B5EF4-FFF2-40B4-BE49-F238E27FC236}">
                <a16:creationId xmlns:a16="http://schemas.microsoft.com/office/drawing/2014/main" id="{7F6A6502-A817-2325-F73D-83F0BA9095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46643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79CD1E-1A93-BF64-CC50-59466029FB2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B806221C-BEA1-E0E8-1EE1-ACC8CDB97440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02D0EC7E-6501-1B5F-AD32-54BFC9FB8BC4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E798D4C-BE27-2CDF-EA6F-23871F9EACB3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7D2DF19C-79F5-118C-280C-8F7B84D0B7C5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41D5006-A520-4729-A9E4-5A869EBC0455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（発電事業者に対するヒアリング等調査）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7439F3E-3D6F-E4DE-921D-CDFE53F851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10</a:t>
            </a:fld>
            <a:endParaRPr kumimoji="1" lang="ja-JP" altLang="en-US"/>
          </a:p>
        </p:txBody>
      </p:sp>
      <p:sp>
        <p:nvSpPr>
          <p:cNvPr id="8" name="サブタイトル 2">
            <a:extLst>
              <a:ext uri="{FF2B5EF4-FFF2-40B4-BE49-F238E27FC236}">
                <a16:creationId xmlns:a16="http://schemas.microsoft.com/office/drawing/2014/main" id="{BE5AECCE-66C2-EE20-D895-438AC8DED0BE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23971688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9A2888D-0A44-A531-BCD2-F2E5C192241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A57EE461-D3E0-2571-FBF6-2D1A49F94013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83CDCF52-3374-56FC-5080-17E6A778ADD7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1B5EC54-27FC-47AB-70C7-C2D5EA203B7D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7EC75590-813F-F990-38B7-45FC9FCB8B5F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F62990A-091C-D4D7-3E4E-BCB778E7B188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（洋上風力発電事業に係る法整備状況に関する調査）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D4CFED-DCBA-E6BC-B785-361A495C5F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D8FBAD13-0826-654E-26E0-4FC04A414671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84438252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193719E-FFE6-7158-C940-B76EBA63A76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1A26BA04-1D76-DE59-B901-5D288C5FCF9D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35DCCFDB-EB16-6F08-B722-C4B03C2F10EA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DF133B82-44BC-1F6E-7F97-AD44C8BFA019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1FE123EF-AEDE-D12B-DD84-FD242D8F8FD1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44DF7C49-38A2-AE20-C7D6-A6F969E56870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（事業実施の可能性を有する地点の特定）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3382980-37FF-AA79-7209-0C8223BF5E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55F9D8CC-4B0B-B2F3-A5C6-E2B6C4CB71B0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37657811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C090FA8-C785-98AC-0278-C6722D0C8FC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FC048683-CBB8-B258-A624-DD072398D883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C0E3072-87B9-EDC1-4025-48183E0849D2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896831FC-86DD-1B93-2C0F-A63CDE2D28EC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2EFB89C-C310-FE63-D9E0-366E97AB4573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5B8DE1E-A92E-DAE0-F701-556D15EC6116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（県内港湾の拠点港としての利用可能性に関する調査）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4A83F57-86E8-4D4B-85CB-4EC11DFD34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C967EE10-AA46-03F4-7F91-AA02C66A4893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405415744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5E6F179-57E3-7425-3D07-972CBEE9C5C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AF804C22-913C-C6F8-6FF4-A8840A4C34A8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AC875BAD-51F7-2C6D-20B4-143EF103C2EE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17DD217C-93E0-471D-2A6A-2632D3D4D1DA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43A5DB7-734B-E939-C8ED-009E0259046D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BF2484F-62A1-D033-2043-613E32CF7516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（経済波及効果の分析）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F52EF6F-3618-AFAA-F3D7-8168D8A604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14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D47097D9-CA4A-77F5-7825-FE0DB402BA5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417272467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588265A-D498-4401-C855-CA3FE885DC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98C06A88-A7C1-4AF1-D9A8-D8D06C87DF8B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DB8DA66E-A95F-C358-A463-13D2FDCDA5CE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F96FEFF0-AD46-7831-24FF-87CB8E2AE39D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9D4F345-8AF0-FAB6-7CA9-F805DE0721E2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9DCE13A-354E-70D5-08C2-30F258D609A3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（洋上風力に関する検討会の実施）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7F1737-A887-075C-69ED-F8552F857C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15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5F3D647-0185-62D5-F58D-F3EC6D5CC43A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289114866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D5F488B-507D-5AD2-4A1E-4EBBE4DDE6E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CB7BBAA5-1B66-8EFA-97CC-505E9E54E084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04EAD7DF-0164-9AFF-5057-CF0A0EBFA719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2425634D-6250-1077-E14F-D6FC6CAB22DE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4A07E9B4-FD02-EA28-B353-AC8918DF826A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3F53C6E3-BD65-8796-366A-3ACF9D1F2903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（業務報告書の作成）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C2174BB-558D-4F45-2C64-2B5A048AC4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16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81B7D7F1-D734-346A-508C-A00F8B242C7D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33478748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60DB5F3-194E-082E-7A6D-8B82A6EBD7F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584D817-C9D8-DF7D-36D4-7CC03FD6E9A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69138" y="0"/>
            <a:ext cx="207511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実施体制</a:t>
            </a:r>
          </a:p>
        </p:txBody>
      </p:sp>
      <p:sp>
        <p:nvSpPr>
          <p:cNvPr id="5" name="サブタイトル 2">
            <a:extLst>
              <a:ext uri="{FF2B5EF4-FFF2-40B4-BE49-F238E27FC236}">
                <a16:creationId xmlns:a16="http://schemas.microsoft.com/office/drawing/2014/main" id="{0197AA26-1C72-AD8F-286D-6468727B51F6}"/>
              </a:ext>
            </a:extLst>
          </p:cNvPr>
          <p:cNvSpPr txBox="1">
            <a:spLocks/>
          </p:cNvSpPr>
          <p:nvPr/>
        </p:nvSpPr>
        <p:spPr>
          <a:xfrm>
            <a:off x="207234" y="1060607"/>
            <a:ext cx="6230141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業務担当予定者の類似業務経験</a:t>
            </a:r>
            <a:endParaRPr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78440915-C92F-939F-DC20-AC9C8DCC4A27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評価項目２</a:t>
            </a:r>
          </a:p>
        </p:txBody>
      </p:sp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2270B436-5AEE-9826-78D2-2F0D205D690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0510462"/>
              </p:ext>
            </p:extLst>
          </p:nvPr>
        </p:nvGraphicFramePr>
        <p:xfrm>
          <a:off x="294132" y="1344491"/>
          <a:ext cx="9317736" cy="520027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89404">
                  <a:extLst>
                    <a:ext uri="{9D8B030D-6E8A-4147-A177-3AD203B41FA5}">
                      <a16:colId xmlns:a16="http://schemas.microsoft.com/office/drawing/2014/main" val="3080290521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547839138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335261019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577143483"/>
                    </a:ext>
                  </a:extLst>
                </a:gridCol>
                <a:gridCol w="2232083">
                  <a:extLst>
                    <a:ext uri="{9D8B030D-6E8A-4147-A177-3AD203B41FA5}">
                      <a16:colId xmlns:a16="http://schemas.microsoft.com/office/drawing/2014/main" val="2728897191"/>
                    </a:ext>
                  </a:extLst>
                </a:gridCol>
              </a:tblGrid>
              <a:tr h="27907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担当者（所属・氏名）</a:t>
                      </a:r>
                      <a:endParaRPr kumimoji="1" lang="en-US" altLang="ja-JP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担当業務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類似業務経験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主な資格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05668062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40309546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80134282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936216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30223430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10404086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41069954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1325803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9336413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62033881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012067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795087183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68588154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80959895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122190445"/>
                  </a:ext>
                </a:extLst>
              </a:tr>
              <a:tr h="32808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50756763"/>
                  </a:ext>
                </a:extLst>
              </a:tr>
            </a:tbl>
          </a:graphicData>
        </a:graphic>
      </p:graphicFrame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BD176CF-20C2-29E5-60F8-BF73656A09C6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サブタイトル 2">
            <a:extLst>
              <a:ext uri="{FF2B5EF4-FFF2-40B4-BE49-F238E27FC236}">
                <a16:creationId xmlns:a16="http://schemas.microsoft.com/office/drawing/2014/main" id="{6077C1E8-7CA3-8CFC-1376-07A1986BF71E}"/>
              </a:ext>
            </a:extLst>
          </p:cNvPr>
          <p:cNvSpPr txBox="1">
            <a:spLocks/>
          </p:cNvSpPr>
          <p:nvPr/>
        </p:nvSpPr>
        <p:spPr>
          <a:xfrm>
            <a:off x="294132" y="6544755"/>
            <a:ext cx="6230141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必要枚数使用可能。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サブタイトル 2">
            <a:extLst>
              <a:ext uri="{FF2B5EF4-FFF2-40B4-BE49-F238E27FC236}">
                <a16:creationId xmlns:a16="http://schemas.microsoft.com/office/drawing/2014/main" id="{9B68A777-1C8D-F4DF-8C2D-131DC9218DBC}"/>
              </a:ext>
            </a:extLst>
          </p:cNvPr>
          <p:cNvSpPr txBox="1">
            <a:spLocks/>
          </p:cNvSpPr>
          <p:nvPr/>
        </p:nvSpPr>
        <p:spPr>
          <a:xfrm>
            <a:off x="207234" y="767744"/>
            <a:ext cx="2289078" cy="283017"/>
          </a:xfrm>
          <a:prstGeom prst="rect">
            <a:avLst/>
          </a:prstGeom>
          <a:ln w="6350">
            <a:noFill/>
          </a:ln>
        </p:spPr>
        <p:txBody>
          <a:bodyPr vert="horz" lIns="68580" tIns="34291" rIns="68580" bIns="34291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10000"/>
              </a:lnSpc>
            </a:pPr>
            <a:r>
              <a:rPr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業務担当予定者数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　○○名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スライド番号プレースホルダー 9">
            <a:extLst>
              <a:ext uri="{FF2B5EF4-FFF2-40B4-BE49-F238E27FC236}">
                <a16:creationId xmlns:a16="http://schemas.microsoft.com/office/drawing/2014/main" id="{15BCBE19-18F4-C5D1-92BD-8B5B4EAC62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4" name="サブタイトル 2">
            <a:extLst>
              <a:ext uri="{FF2B5EF4-FFF2-40B4-BE49-F238E27FC236}">
                <a16:creationId xmlns:a16="http://schemas.microsoft.com/office/drawing/2014/main" id="{75CF9E9E-95A6-1D18-227D-31581FBA9077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9876927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EF89CE7-9A18-2AFF-4F14-971D3EA0FA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13C78D8-B77A-CE39-883A-16D5FA14CF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69138" y="0"/>
            <a:ext cx="207511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スケジュール</a:t>
            </a: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B36768BF-2007-E2CC-8E3F-F93A04F1C48E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評価項目３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A536EBD9-8787-6891-F69F-806A0E443E01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B979106-A11A-3F41-4D50-E0E1722C9DA4}"/>
              </a:ext>
            </a:extLst>
          </p:cNvPr>
          <p:cNvSpPr txBox="1"/>
          <p:nvPr/>
        </p:nvSpPr>
        <p:spPr>
          <a:xfrm>
            <a:off x="207234" y="700875"/>
            <a:ext cx="31028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スケジュール設定の考え方</a:t>
            </a:r>
            <a:endParaRPr kumimoji="1"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771860D-9A93-2EBC-31CB-C67E113DD26F}"/>
              </a:ext>
            </a:extLst>
          </p:cNvPr>
          <p:cNvSpPr txBox="1"/>
          <p:nvPr/>
        </p:nvSpPr>
        <p:spPr>
          <a:xfrm>
            <a:off x="318484" y="937421"/>
            <a:ext cx="9305560" cy="646331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26D6C7F-D0F8-8C57-DF7B-DB9EB3F29DB3}"/>
              </a:ext>
            </a:extLst>
          </p:cNvPr>
          <p:cNvSpPr txBox="1"/>
          <p:nvPr/>
        </p:nvSpPr>
        <p:spPr>
          <a:xfrm>
            <a:off x="207233" y="1629102"/>
            <a:ext cx="31028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スケジュール</a:t>
            </a:r>
            <a:endParaRPr kumimoji="1" lang="en-US" altLang="ja-JP" sz="1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8AC557CE-0D83-2E97-31B0-9469A09CFCF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84649140"/>
              </p:ext>
            </p:extLst>
          </p:nvPr>
        </p:nvGraphicFramePr>
        <p:xfrm>
          <a:off x="318479" y="1878627"/>
          <a:ext cx="9269041" cy="482734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4621">
                  <a:extLst>
                    <a:ext uri="{9D8B030D-6E8A-4147-A177-3AD203B41FA5}">
                      <a16:colId xmlns:a16="http://schemas.microsoft.com/office/drawing/2014/main" val="3080290521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547839138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335261019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577143483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2728897191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1702645737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2193311721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264844928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3644864112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5846677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702637465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339885300"/>
                    </a:ext>
                  </a:extLst>
                </a:gridCol>
                <a:gridCol w="637035">
                  <a:extLst>
                    <a:ext uri="{9D8B030D-6E8A-4147-A177-3AD203B41FA5}">
                      <a16:colId xmlns:a16="http://schemas.microsoft.com/office/drawing/2014/main" val="3116364382"/>
                    </a:ext>
                  </a:extLst>
                </a:gridCol>
              </a:tblGrid>
              <a:tr h="25870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仕様書に定める項目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endParaRPr kumimoji="1" lang="en-US" altLang="ja-JP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  <a:endParaRPr kumimoji="1" lang="en-US" altLang="ja-JP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05668062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(1)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自然条件等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40309546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(2)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利害関係者特定等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80134282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(3)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電力系統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936216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(4)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地域貢献等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30223430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(5)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関連産業集積等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10404086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(6)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発電事業者ヒアリング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41069954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(7)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法整備状況等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351325803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(8)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地点特定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29336413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(9)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拠点港利用可能性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62033881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(10)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経済波及効果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91012067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(11)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検討会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795087183"/>
                  </a:ext>
                </a:extLst>
              </a:tr>
              <a:tr h="380689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(12)</a:t>
                      </a:r>
                      <a:r>
                        <a:rPr kumimoji="1" lang="ja-JP" altLang="en-US" sz="110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業務報告書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11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68588154"/>
                  </a:ext>
                </a:extLst>
              </a:tr>
            </a:tbl>
          </a:graphicData>
        </a:graphic>
      </p:graphicFrame>
      <p:sp>
        <p:nvSpPr>
          <p:cNvPr id="13" name="スライド番号プレースホルダー 12">
            <a:extLst>
              <a:ext uri="{FF2B5EF4-FFF2-40B4-BE49-F238E27FC236}">
                <a16:creationId xmlns:a16="http://schemas.microsoft.com/office/drawing/2014/main" id="{9D125CE7-F7E0-28C4-4C37-B8AA9E72BF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5" name="サブタイトル 2">
            <a:extLst>
              <a:ext uri="{FF2B5EF4-FFF2-40B4-BE49-F238E27FC236}">
                <a16:creationId xmlns:a16="http://schemas.microsoft.com/office/drawing/2014/main" id="{08775096-5FDF-5C65-E769-1423445215A6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5400377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9D3926C-2186-62AD-337D-16F8041ACE8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CEC91935-892A-06D9-49C9-58ABF4168F8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84020" y="24661"/>
            <a:ext cx="2374487" cy="391431"/>
          </a:xfrm>
        </p:spPr>
        <p:txBody>
          <a:bodyPr anchor="ctr">
            <a:normAutofit/>
          </a:bodyPr>
          <a:lstStyle/>
          <a:p>
            <a:r>
              <a:rPr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調査方針（全体像）</a:t>
            </a:r>
          </a:p>
        </p:txBody>
      </p:sp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C8B5CA39-E89D-F1F1-6BE2-7D803EA11394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評価項目４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7DF27160-BCD1-4F8D-70A1-CC8D25FF3FE1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9F9ACA7-DCE2-725C-1650-D66AAC65F026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5586749-ED70-7F7F-AE1E-4D3C76D84822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自由記述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スライド番号プレースホルダー 7">
            <a:extLst>
              <a:ext uri="{FF2B5EF4-FFF2-40B4-BE49-F238E27FC236}">
                <a16:creationId xmlns:a16="http://schemas.microsoft.com/office/drawing/2014/main" id="{9CB4C291-8EA1-9206-0144-5E115ED8DB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4" name="サブタイトル 2">
            <a:extLst>
              <a:ext uri="{FF2B5EF4-FFF2-40B4-BE49-F238E27FC236}">
                <a16:creationId xmlns:a16="http://schemas.microsoft.com/office/drawing/2014/main" id="{4D61236F-6CD2-1BB8-E209-191313D395D0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23994002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9A9B884-FBCD-E295-B61E-1386D3D5E1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2A680FB0-660F-FBE7-5365-26CC901CA396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評価項目５</a:t>
            </a:r>
            <a:endParaRPr lang="en-US" altLang="ja-JP" sz="1333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4BDB3CA5-319A-4A83-B421-BDC19A7F2C46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C580D88-9347-0BED-EA7B-D7742865D0A6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381EE24-B664-29BE-00BD-EB2D2E7077DB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自由記述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E52B8E5-A444-7DAF-8AB2-225C6BFFD102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提案内容</a:t>
            </a:r>
            <a:endParaRPr kumimoji="1" lang="en-US" altLang="ja-JP" sz="16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（本県沖全域を対象とした自然条件に関する文献等調査）</a:t>
            </a:r>
          </a:p>
        </p:txBody>
      </p:sp>
      <p:sp>
        <p:nvSpPr>
          <p:cNvPr id="11" name="スライド番号プレースホルダー 10">
            <a:extLst>
              <a:ext uri="{FF2B5EF4-FFF2-40B4-BE49-F238E27FC236}">
                <a16:creationId xmlns:a16="http://schemas.microsoft.com/office/drawing/2014/main" id="{1232F1B9-74F3-486D-9A73-9B0AFECBEC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5C19B675-E7D6-9073-B816-96AC40C0E8E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862213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897DB28-04F0-9798-6C3B-6F28C984F6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F1D48DBB-9542-56E8-C70F-BB3E574B251A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333" dirty="0">
                <a:latin typeface="Meiryo UI" panose="020B0604030504040204" pitchFamily="50" charset="-128"/>
                <a:ea typeface="Meiryo UI" panose="020B0604030504040204" pitchFamily="50" charset="-128"/>
              </a:rPr>
              <a:t>評価項目５</a:t>
            </a:r>
            <a:endParaRPr lang="en-US" altLang="ja-JP" sz="1333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90F1D236-1550-3CE4-437C-D906F42F4EE7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提案者：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FB71A4D-FFF2-2D0F-9F78-08ACD343B4B1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A49A446-DB8C-686F-5CD9-B85910B3D5C0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自由記述</a:t>
            </a:r>
            <a:endParaRPr kumimoji="1"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841CB5E-4BB7-A992-E77E-036B3B5DD22C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提案内容</a:t>
            </a:r>
            <a:endParaRPr kumimoji="1" lang="en-US" altLang="ja-JP" sz="16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sz="16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（利害関係者の特定、海域利用状況等に係る文献・ヒアリング等調査）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2B17391-439B-03CD-3789-26AAC58457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80E1C6C8-5AD9-589E-0C69-5399ECEA872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19711433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A37CAD6-06DA-0B86-CC45-945BB91058D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A62092EB-7640-7E9A-9D60-CAF6926CCDF1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D6210853-D1BA-3D9D-19DC-C07107333ABE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501C16F-35BF-C7A6-FBC6-3C8D0F1FA535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C92EC04-01DA-D059-BA64-52E22D5ABD19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8AAEE312-2F27-2AD2-ABEC-8956A85403AD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（電力系統の確保に関する検討）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17C49B7-F99F-0192-867B-219F51D2A5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E1AB76A3-5FA2-C8C0-A049-3C95839431D2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38891683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B556F16-DE7A-6A19-6649-23DED07A58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F74B5073-0257-BE15-9968-1AD4B1446DFA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2D13C641-7504-E7D1-A903-01B94CDBAC25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B6E1C7A8-A7BE-F74E-C0E9-962A067EE4AE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50761CD-8DC8-43DD-9151-379508E37441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358D896-6BE8-60AC-D8F8-408BF1B92D70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（地域貢献、発電した電気の地産地消等に関する検討）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0DF1810-3123-136D-750F-A7AD40606D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D05B23CD-B30D-7695-48B5-BB3D4CE35718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348906556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933AA88-AEA7-4B83-A5D3-5407FBD24FD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サブタイトル 2">
            <a:extLst>
              <a:ext uri="{FF2B5EF4-FFF2-40B4-BE49-F238E27FC236}">
                <a16:creationId xmlns:a16="http://schemas.microsoft.com/office/drawing/2014/main" id="{A538DDD4-889D-F460-9A43-6083455BA24B}"/>
              </a:ext>
            </a:extLst>
          </p:cNvPr>
          <p:cNvSpPr txBox="1">
            <a:spLocks/>
          </p:cNvSpPr>
          <p:nvPr/>
        </p:nvSpPr>
        <p:spPr>
          <a:xfrm>
            <a:off x="8801387" y="0"/>
            <a:ext cx="1104613" cy="286193"/>
          </a:xfrm>
          <a:prstGeom prst="rect">
            <a:avLst/>
          </a:prstGeom>
        </p:spPr>
        <p:txBody>
          <a:bodyPr vert="horz" lIns="121920" tIns="60960" rIns="121920" bIns="60960" rtlCol="0" anchor="ctr">
            <a:normAutofit fontScale="92500" lnSpcReduction="10000"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1" lang="ja-JP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評価項目５</a:t>
            </a:r>
            <a:endParaRPr kumimoji="1" lang="en-US" altLang="ja-JP" sz="1333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EDE4A255-169F-D350-D7AB-3F08C1CDCD70}"/>
              </a:ext>
            </a:extLst>
          </p:cNvPr>
          <p:cNvSpPr txBox="1"/>
          <p:nvPr/>
        </p:nvSpPr>
        <p:spPr>
          <a:xfrm>
            <a:off x="115084" y="385824"/>
            <a:ext cx="31028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提案者：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3C56A95-9A5C-E45C-DAFD-8E44E9B056EE}"/>
              </a:ext>
            </a:extLst>
          </p:cNvPr>
          <p:cNvSpPr txBox="1"/>
          <p:nvPr/>
        </p:nvSpPr>
        <p:spPr>
          <a:xfrm>
            <a:off x="318483" y="766975"/>
            <a:ext cx="9305560" cy="5816977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E5062E3-F5C0-B243-11BE-245926761E95}"/>
              </a:ext>
            </a:extLst>
          </p:cNvPr>
          <p:cNvSpPr txBox="1"/>
          <p:nvPr/>
        </p:nvSpPr>
        <p:spPr>
          <a:xfrm>
            <a:off x="281957" y="866606"/>
            <a:ext cx="11578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自由記述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DE4E6E9E-1D5F-7B4F-A43A-BC9CFDF686E1}"/>
              </a:ext>
            </a:extLst>
          </p:cNvPr>
          <p:cNvSpPr txBox="1"/>
          <p:nvPr/>
        </p:nvSpPr>
        <p:spPr>
          <a:xfrm>
            <a:off x="1028700" y="6934"/>
            <a:ext cx="7848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提案内容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（洋上風力関連産業集積に向けた検討）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E64A295-B24D-C54A-DBDA-47035E06B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pPr/>
              <a:t>9</a:t>
            </a:fld>
            <a:endParaRPr kumimoji="1" lang="ja-JP" altLang="en-US"/>
          </a:p>
        </p:txBody>
      </p:sp>
      <p:sp>
        <p:nvSpPr>
          <p:cNvPr id="3" name="サブタイトル 2">
            <a:extLst>
              <a:ext uri="{FF2B5EF4-FFF2-40B4-BE49-F238E27FC236}">
                <a16:creationId xmlns:a16="http://schemas.microsoft.com/office/drawing/2014/main" id="{8CB1318F-4C2C-A2C7-C946-EBA6536AE7F1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3654054" cy="286193"/>
          </a:xfrm>
          <a:prstGeom prst="rect">
            <a:avLst/>
          </a:prstGeom>
        </p:spPr>
        <p:txBody>
          <a:bodyPr vert="horz" lIns="68580" tIns="34291" rIns="68580" bIns="34291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様式７（業務内容に関する企画提案書）</a:t>
            </a:r>
          </a:p>
        </p:txBody>
      </p:sp>
    </p:spTree>
    <p:extLst>
      <p:ext uri="{BB962C8B-B14F-4D97-AF65-F5344CB8AC3E}">
        <p14:creationId xmlns:p14="http://schemas.microsoft.com/office/powerpoint/2010/main" val="42070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493</TotalTime>
  <Words>703</Words>
  <Application>Microsoft Office PowerPoint</Application>
  <PresentationFormat>A4 210 x 297 mm</PresentationFormat>
  <Paragraphs>551</Paragraphs>
  <Slides>16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16</vt:i4>
      </vt:variant>
    </vt:vector>
  </HeadingPairs>
  <TitlesOfParts>
    <vt:vector size="22" baseType="lpstr">
      <vt:lpstr>Meiryo UI</vt:lpstr>
      <vt:lpstr>游ゴシック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>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"寺島 政智" &lt;terashima_masatomo_01@pref.fukushima.lg.jp&gt;</dc:creator>
  <cp:lastModifiedBy>寺島 政智</cp:lastModifiedBy>
  <cp:revision>57</cp:revision>
  <cp:lastPrinted>2024-02-27T05:57:58Z</cp:lastPrinted>
  <dcterms:created xsi:type="dcterms:W3CDTF">2022-06-02T07:46:58Z</dcterms:created>
  <dcterms:modified xsi:type="dcterms:W3CDTF">2024-02-27T06:02:23Z</dcterms:modified>
</cp:coreProperties>
</file>

<file path=docProps/thumbnail.jpeg>
</file>