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58" r:id="rId3"/>
    <p:sldId id="272" r:id="rId4"/>
    <p:sldId id="260" r:id="rId5"/>
  </p:sldIdLst>
  <p:sldSz cx="6858000" cy="9144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15620"/>
    <p:restoredTop sz="94660"/>
  </p:normalViewPr>
  <p:slideViewPr>
    <p:cSldViewPr>
      <p:cViewPr varScale="1">
        <p:scale>
          <a:sx n="64" d="100"/>
          <a:sy n="64" d="100"/>
        </p:scale>
        <p:origin x="1987" y="82"/>
      </p:cViewPr>
      <p:guideLst>
        <p:guide orient="horz" pos="2880"/>
        <p:guide pos="2160"/>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989" cy="496427"/>
          </a:xfrm>
          <a:prstGeom prst="rect">
            <a:avLst/>
          </a:prstGeom>
        </p:spPr>
        <p:txBody>
          <a:bodyPr vert="horz" lIns="88334" tIns="44167" rIns="88334" bIns="44167" rtlCol="0"/>
          <a:lstStyle>
            <a:lvl1pPr algn="l">
              <a:defRPr sz="1100"/>
            </a:lvl1pPr>
          </a:lstStyle>
          <a:p>
            <a:endParaRPr kumimoji="1" lang="ja-JP" altLang="en-US"/>
          </a:p>
        </p:txBody>
      </p:sp>
      <p:sp>
        <p:nvSpPr>
          <p:cNvPr id="3" name="日付プレースホルダー 2"/>
          <p:cNvSpPr>
            <a:spLocks noGrp="1"/>
          </p:cNvSpPr>
          <p:nvPr>
            <p:ph type="dt" idx="1"/>
          </p:nvPr>
        </p:nvSpPr>
        <p:spPr>
          <a:xfrm>
            <a:off x="3855690" y="0"/>
            <a:ext cx="2949989" cy="496427"/>
          </a:xfrm>
          <a:prstGeom prst="rect">
            <a:avLst/>
          </a:prstGeom>
        </p:spPr>
        <p:txBody>
          <a:bodyPr vert="horz" lIns="88334" tIns="44167" rIns="88334" bIns="44167" rtlCol="0"/>
          <a:lstStyle>
            <a:lvl1pPr algn="r">
              <a:defRPr sz="1100"/>
            </a:lvl1pPr>
          </a:lstStyle>
          <a:p>
            <a:fld id="{73E6F85C-1AC2-4B55-B7A3-5406A28997F9}" type="datetimeFigureOut">
              <a:rPr kumimoji="1" lang="ja-JP" altLang="en-US" smtClean="0"/>
              <a:t>2023/10/16</a:t>
            </a:fld>
            <a:endParaRPr kumimoji="1" lang="ja-JP" altLang="en-US"/>
          </a:p>
        </p:txBody>
      </p:sp>
      <p:sp>
        <p:nvSpPr>
          <p:cNvPr id="4" name="スライド イメージ プレースホルダー 3"/>
          <p:cNvSpPr>
            <a:spLocks noGrp="1" noRot="1" noChangeAspect="1"/>
          </p:cNvSpPr>
          <p:nvPr>
            <p:ph type="sldImg" idx="2"/>
          </p:nvPr>
        </p:nvSpPr>
        <p:spPr>
          <a:xfrm>
            <a:off x="2005013" y="746125"/>
            <a:ext cx="2797175" cy="3727450"/>
          </a:xfrm>
          <a:prstGeom prst="rect">
            <a:avLst/>
          </a:prstGeom>
          <a:noFill/>
          <a:ln w="12700">
            <a:solidFill>
              <a:prstClr val="black"/>
            </a:solidFill>
          </a:ln>
        </p:spPr>
        <p:txBody>
          <a:bodyPr vert="horz" lIns="88334" tIns="44167" rIns="88334" bIns="44167" rtlCol="0" anchor="ctr"/>
          <a:lstStyle/>
          <a:p>
            <a:endParaRPr lang="ja-JP" altLang="en-US"/>
          </a:p>
        </p:txBody>
      </p:sp>
      <p:sp>
        <p:nvSpPr>
          <p:cNvPr id="5" name="ノート プレースホルダー 4"/>
          <p:cNvSpPr>
            <a:spLocks noGrp="1"/>
          </p:cNvSpPr>
          <p:nvPr>
            <p:ph type="body" sz="quarter" idx="3"/>
          </p:nvPr>
        </p:nvSpPr>
        <p:spPr>
          <a:xfrm>
            <a:off x="680417" y="4720684"/>
            <a:ext cx="5446369" cy="4472472"/>
          </a:xfrm>
          <a:prstGeom prst="rect">
            <a:avLst/>
          </a:prstGeom>
        </p:spPr>
        <p:txBody>
          <a:bodyPr vert="horz" lIns="88334" tIns="44167" rIns="88334" bIns="4416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1370"/>
            <a:ext cx="2949989" cy="496427"/>
          </a:xfrm>
          <a:prstGeom prst="rect">
            <a:avLst/>
          </a:prstGeom>
        </p:spPr>
        <p:txBody>
          <a:bodyPr vert="horz" lIns="88334" tIns="44167" rIns="88334" bIns="44167" rtlCol="0" anchor="b"/>
          <a:lstStyle>
            <a:lvl1pPr algn="l">
              <a:defRPr sz="1100"/>
            </a:lvl1pPr>
          </a:lstStyle>
          <a:p>
            <a:endParaRPr kumimoji="1" lang="ja-JP" altLang="en-US"/>
          </a:p>
        </p:txBody>
      </p:sp>
      <p:sp>
        <p:nvSpPr>
          <p:cNvPr id="7" name="スライド番号プレースホルダー 6"/>
          <p:cNvSpPr>
            <a:spLocks noGrp="1"/>
          </p:cNvSpPr>
          <p:nvPr>
            <p:ph type="sldNum" sz="quarter" idx="5"/>
          </p:nvPr>
        </p:nvSpPr>
        <p:spPr>
          <a:xfrm>
            <a:off x="3855690" y="9441370"/>
            <a:ext cx="2949989" cy="496427"/>
          </a:xfrm>
          <a:prstGeom prst="rect">
            <a:avLst/>
          </a:prstGeom>
        </p:spPr>
        <p:txBody>
          <a:bodyPr vert="horz" lIns="88334" tIns="44167" rIns="88334" bIns="44167" rtlCol="0" anchor="b"/>
          <a:lstStyle>
            <a:lvl1pPr algn="r">
              <a:defRPr sz="1100"/>
            </a:lvl1pPr>
          </a:lstStyle>
          <a:p>
            <a:fld id="{B5072B15-6184-4295-879F-80BF721AE208}" type="slidenum">
              <a:rPr kumimoji="1" lang="ja-JP" altLang="en-US" smtClean="0"/>
              <a:t>‹#›</a:t>
            </a:fld>
            <a:endParaRPr kumimoji="1" lang="ja-JP" altLang="en-US"/>
          </a:p>
        </p:txBody>
      </p:sp>
    </p:spTree>
    <p:extLst>
      <p:ext uri="{BB962C8B-B14F-4D97-AF65-F5344CB8AC3E}">
        <p14:creationId xmlns:p14="http://schemas.microsoft.com/office/powerpoint/2010/main" val="128355592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5D48C9A-51FE-42CB-9856-9FE62545141A}" type="datetimeFigureOut">
              <a:rPr kumimoji="1" lang="ja-JP" altLang="en-US" smtClean="0"/>
              <a:t>2023/10/16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BC7220-2B6A-4E3E-9CB8-42A5A1A5F103}" type="slidenum">
              <a:rPr kumimoji="1" lang="ja-JP" altLang="en-US" smtClean="0"/>
              <a:t>‹#›</a:t>
            </a:fld>
            <a:endParaRPr kumimoji="1" lang="ja-JP" altLang="en-US"/>
          </a:p>
        </p:txBody>
      </p:sp>
    </p:spTree>
    <p:extLst>
      <p:ext uri="{BB962C8B-B14F-4D97-AF65-F5344CB8AC3E}">
        <p14:creationId xmlns:p14="http://schemas.microsoft.com/office/powerpoint/2010/main" val="19845153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5D48C9A-51FE-42CB-9856-9FE62545141A}" type="datetimeFigureOut">
              <a:rPr kumimoji="1" lang="ja-JP" altLang="en-US" smtClean="0"/>
              <a:t>2023/10/16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BC7220-2B6A-4E3E-9CB8-42A5A1A5F103}" type="slidenum">
              <a:rPr kumimoji="1" lang="ja-JP" altLang="en-US" smtClean="0"/>
              <a:t>‹#›</a:t>
            </a:fld>
            <a:endParaRPr kumimoji="1" lang="ja-JP" altLang="en-US"/>
          </a:p>
        </p:txBody>
      </p:sp>
    </p:spTree>
    <p:extLst>
      <p:ext uri="{BB962C8B-B14F-4D97-AF65-F5344CB8AC3E}">
        <p14:creationId xmlns:p14="http://schemas.microsoft.com/office/powerpoint/2010/main" val="26423695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5" y="488951"/>
            <a:ext cx="3357563" cy="10401300"/>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5D48C9A-51FE-42CB-9856-9FE62545141A}" type="datetimeFigureOut">
              <a:rPr kumimoji="1" lang="ja-JP" altLang="en-US" smtClean="0"/>
              <a:t>2023/10/16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BC7220-2B6A-4E3E-9CB8-42A5A1A5F103}" type="slidenum">
              <a:rPr kumimoji="1" lang="ja-JP" altLang="en-US" smtClean="0"/>
              <a:t>‹#›</a:t>
            </a:fld>
            <a:endParaRPr kumimoji="1" lang="ja-JP" altLang="en-US"/>
          </a:p>
        </p:txBody>
      </p:sp>
    </p:spTree>
    <p:extLst>
      <p:ext uri="{BB962C8B-B14F-4D97-AF65-F5344CB8AC3E}">
        <p14:creationId xmlns:p14="http://schemas.microsoft.com/office/powerpoint/2010/main" val="3866106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5D48C9A-51FE-42CB-9856-9FE62545141A}" type="datetimeFigureOut">
              <a:rPr kumimoji="1" lang="ja-JP" altLang="en-US" smtClean="0"/>
              <a:t>2023/10/16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BC7220-2B6A-4E3E-9CB8-42A5A1A5F103}" type="slidenum">
              <a:rPr kumimoji="1" lang="ja-JP" altLang="en-US" smtClean="0"/>
              <a:t>‹#›</a:t>
            </a:fld>
            <a:endParaRPr kumimoji="1" lang="ja-JP" altLang="en-US"/>
          </a:p>
        </p:txBody>
      </p:sp>
    </p:spTree>
    <p:extLst>
      <p:ext uri="{BB962C8B-B14F-4D97-AF65-F5344CB8AC3E}">
        <p14:creationId xmlns:p14="http://schemas.microsoft.com/office/powerpoint/2010/main" val="31167416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5D48C9A-51FE-42CB-9856-9FE62545141A}" type="datetimeFigureOut">
              <a:rPr kumimoji="1" lang="ja-JP" altLang="en-US" smtClean="0"/>
              <a:t>2023/10/16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BC7220-2B6A-4E3E-9CB8-42A5A1A5F103}" type="slidenum">
              <a:rPr kumimoji="1" lang="ja-JP" altLang="en-US" smtClean="0"/>
              <a:t>‹#›</a:t>
            </a:fld>
            <a:endParaRPr kumimoji="1" lang="ja-JP" altLang="en-US"/>
          </a:p>
        </p:txBody>
      </p:sp>
    </p:spTree>
    <p:extLst>
      <p:ext uri="{BB962C8B-B14F-4D97-AF65-F5344CB8AC3E}">
        <p14:creationId xmlns:p14="http://schemas.microsoft.com/office/powerpoint/2010/main" val="16878302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5D48C9A-51FE-42CB-9856-9FE62545141A}" type="datetimeFigureOut">
              <a:rPr kumimoji="1" lang="ja-JP" altLang="en-US" smtClean="0"/>
              <a:t>2023/10/16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EBC7220-2B6A-4E3E-9CB8-42A5A1A5F103}" type="slidenum">
              <a:rPr kumimoji="1" lang="ja-JP" altLang="en-US" smtClean="0"/>
              <a:t>‹#›</a:t>
            </a:fld>
            <a:endParaRPr kumimoji="1" lang="ja-JP" altLang="en-US"/>
          </a:p>
        </p:txBody>
      </p:sp>
    </p:spTree>
    <p:extLst>
      <p:ext uri="{BB962C8B-B14F-4D97-AF65-F5344CB8AC3E}">
        <p14:creationId xmlns:p14="http://schemas.microsoft.com/office/powerpoint/2010/main" val="14530787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5D48C9A-51FE-42CB-9856-9FE62545141A}" type="datetimeFigureOut">
              <a:rPr kumimoji="1" lang="ja-JP" altLang="en-US" smtClean="0"/>
              <a:t>2023/10/16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EBC7220-2B6A-4E3E-9CB8-42A5A1A5F103}" type="slidenum">
              <a:rPr kumimoji="1" lang="ja-JP" altLang="en-US" smtClean="0"/>
              <a:t>‹#›</a:t>
            </a:fld>
            <a:endParaRPr kumimoji="1" lang="ja-JP" altLang="en-US"/>
          </a:p>
        </p:txBody>
      </p:sp>
    </p:spTree>
    <p:extLst>
      <p:ext uri="{BB962C8B-B14F-4D97-AF65-F5344CB8AC3E}">
        <p14:creationId xmlns:p14="http://schemas.microsoft.com/office/powerpoint/2010/main" val="19136457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5D48C9A-51FE-42CB-9856-9FE62545141A}" type="datetimeFigureOut">
              <a:rPr kumimoji="1" lang="ja-JP" altLang="en-US" smtClean="0"/>
              <a:t>2023/10/16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EBC7220-2B6A-4E3E-9CB8-42A5A1A5F103}" type="slidenum">
              <a:rPr kumimoji="1" lang="ja-JP" altLang="en-US" smtClean="0"/>
              <a:t>‹#›</a:t>
            </a:fld>
            <a:endParaRPr kumimoji="1" lang="ja-JP" altLang="en-US"/>
          </a:p>
        </p:txBody>
      </p:sp>
    </p:spTree>
    <p:extLst>
      <p:ext uri="{BB962C8B-B14F-4D97-AF65-F5344CB8AC3E}">
        <p14:creationId xmlns:p14="http://schemas.microsoft.com/office/powerpoint/2010/main" val="962382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5D48C9A-51FE-42CB-9856-9FE62545141A}" type="datetimeFigureOut">
              <a:rPr kumimoji="1" lang="ja-JP" altLang="en-US" smtClean="0"/>
              <a:t>2023/10/16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EBC7220-2B6A-4E3E-9CB8-42A5A1A5F103}" type="slidenum">
              <a:rPr kumimoji="1" lang="ja-JP" altLang="en-US" smtClean="0"/>
              <a:t>‹#›</a:t>
            </a:fld>
            <a:endParaRPr kumimoji="1" lang="ja-JP" altLang="en-US"/>
          </a:p>
        </p:txBody>
      </p:sp>
    </p:spTree>
    <p:extLst>
      <p:ext uri="{BB962C8B-B14F-4D97-AF65-F5344CB8AC3E}">
        <p14:creationId xmlns:p14="http://schemas.microsoft.com/office/powerpoint/2010/main" val="2217255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5D48C9A-51FE-42CB-9856-9FE62545141A}" type="datetimeFigureOut">
              <a:rPr kumimoji="1" lang="ja-JP" altLang="en-US" smtClean="0"/>
              <a:t>2023/10/16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EBC7220-2B6A-4E3E-9CB8-42A5A1A5F103}" type="slidenum">
              <a:rPr kumimoji="1" lang="ja-JP" altLang="en-US" smtClean="0"/>
              <a:t>‹#›</a:t>
            </a:fld>
            <a:endParaRPr kumimoji="1" lang="ja-JP" altLang="en-US"/>
          </a:p>
        </p:txBody>
      </p:sp>
    </p:spTree>
    <p:extLst>
      <p:ext uri="{BB962C8B-B14F-4D97-AF65-F5344CB8AC3E}">
        <p14:creationId xmlns:p14="http://schemas.microsoft.com/office/powerpoint/2010/main" val="34197401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5D48C9A-51FE-42CB-9856-9FE62545141A}" type="datetimeFigureOut">
              <a:rPr kumimoji="1" lang="ja-JP" altLang="en-US" smtClean="0"/>
              <a:t>2023/10/16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EBC7220-2B6A-4E3E-9CB8-42A5A1A5F103}" type="slidenum">
              <a:rPr kumimoji="1" lang="ja-JP" altLang="en-US" smtClean="0"/>
              <a:t>‹#›</a:t>
            </a:fld>
            <a:endParaRPr kumimoji="1" lang="ja-JP" altLang="en-US"/>
          </a:p>
        </p:txBody>
      </p:sp>
    </p:spTree>
    <p:extLst>
      <p:ext uri="{BB962C8B-B14F-4D97-AF65-F5344CB8AC3E}">
        <p14:creationId xmlns:p14="http://schemas.microsoft.com/office/powerpoint/2010/main" val="25514824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95D48C9A-51FE-42CB-9856-9FE62545141A}" type="datetimeFigureOut">
              <a:rPr kumimoji="1" lang="ja-JP" altLang="en-US" smtClean="0"/>
              <a:t>2023/10/16</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CEBC7220-2B6A-4E3E-9CB8-42A5A1A5F103}" type="slidenum">
              <a:rPr kumimoji="1" lang="ja-JP" altLang="en-US" smtClean="0"/>
              <a:t>‹#›</a:t>
            </a:fld>
            <a:endParaRPr kumimoji="1" lang="ja-JP" altLang="en-US"/>
          </a:p>
        </p:txBody>
      </p:sp>
    </p:spTree>
    <p:extLst>
      <p:ext uri="{BB962C8B-B14F-4D97-AF65-F5344CB8AC3E}">
        <p14:creationId xmlns:p14="http://schemas.microsoft.com/office/powerpoint/2010/main" val="22331927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f-jusan.jp/"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サブタイトル 2"/>
          <p:cNvSpPr>
            <a:spLocks noGrp="1"/>
          </p:cNvSpPr>
          <p:nvPr>
            <p:ph type="subTitle" idx="1"/>
          </p:nvPr>
        </p:nvSpPr>
        <p:spPr>
          <a:xfrm>
            <a:off x="1196752" y="8169643"/>
            <a:ext cx="4726260" cy="720080"/>
          </a:xfrm>
        </p:spPr>
        <p:txBody>
          <a:bodyPr>
            <a:noAutofit/>
          </a:bodyPr>
          <a:lstStyle/>
          <a:p>
            <a:pPr algn="ctr"/>
            <a:r>
              <a:rPr lang="ja-JP" altLang="en-US" sz="1600" dirty="0" smtClean="0">
                <a:solidFill>
                  <a:schemeClr val="tx1"/>
                </a:solidFill>
                <a:latin typeface="+mn-ea"/>
              </a:rPr>
              <a:t>令和５年４月</a:t>
            </a:r>
            <a:endParaRPr lang="en-US" altLang="ja-JP" sz="1600" dirty="0" smtClean="0">
              <a:solidFill>
                <a:schemeClr val="tx1"/>
              </a:solidFill>
              <a:latin typeface="+mn-ea"/>
            </a:endParaRPr>
          </a:p>
          <a:p>
            <a:pPr algn="ctr"/>
            <a:r>
              <a:rPr lang="ja-JP" altLang="en-US" sz="1600" dirty="0" err="1" smtClean="0">
                <a:solidFill>
                  <a:schemeClr val="tx1"/>
                </a:solidFill>
                <a:latin typeface="+mn-ea"/>
              </a:rPr>
              <a:t>保健福祉部障がい</a:t>
            </a:r>
            <a:r>
              <a:rPr lang="ja-JP" altLang="en-US" sz="1600" dirty="0" smtClean="0">
                <a:solidFill>
                  <a:schemeClr val="tx1"/>
                </a:solidFill>
                <a:latin typeface="+mn-ea"/>
              </a:rPr>
              <a:t>福祉課</a:t>
            </a:r>
            <a:endParaRPr lang="en-US" altLang="ja-JP" sz="1600" dirty="0" smtClean="0">
              <a:solidFill>
                <a:schemeClr val="tx1"/>
              </a:solidFill>
              <a:latin typeface="+mn-ea"/>
            </a:endParaRPr>
          </a:p>
        </p:txBody>
      </p:sp>
      <p:sp>
        <p:nvSpPr>
          <p:cNvPr id="5" name="タイトル 1"/>
          <p:cNvSpPr txBox="1">
            <a:spLocks/>
          </p:cNvSpPr>
          <p:nvPr/>
        </p:nvSpPr>
        <p:spPr>
          <a:xfrm>
            <a:off x="506105" y="1420685"/>
            <a:ext cx="5845782" cy="3419037"/>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ja-JP" b="1" dirty="0"/>
              <a:t>　</a:t>
            </a:r>
            <a:r>
              <a:rPr lang="ja-JP" altLang="en-US" b="1" dirty="0"/>
              <a:t> </a:t>
            </a:r>
            <a:r>
              <a:rPr lang="ja-JP" altLang="ja-JP" sz="2400" b="1" dirty="0" err="1" smtClean="0">
                <a:latin typeface="HGP創英角ﾎﾟｯﾌﾟ体" panose="040B0A00000000000000" pitchFamily="50" charset="-128"/>
                <a:ea typeface="HGP創英角ﾎﾟｯﾌﾟ体" panose="040B0A00000000000000" pitchFamily="50" charset="-128"/>
              </a:rPr>
              <a:t>障</a:t>
            </a:r>
            <a:r>
              <a:rPr lang="ja-JP" altLang="ja-JP" sz="2400" b="1" dirty="0" err="1">
                <a:latin typeface="HGP創英角ﾎﾟｯﾌﾟ体" panose="040B0A00000000000000" pitchFamily="50" charset="-128"/>
                <a:ea typeface="HGP創英角ﾎﾟｯﾌﾟ体" panose="040B0A00000000000000" pitchFamily="50" charset="-128"/>
              </a:rPr>
              <a:t>がい</a:t>
            </a:r>
            <a:r>
              <a:rPr lang="ja-JP" altLang="ja-JP" sz="2400" b="1" dirty="0">
                <a:latin typeface="HGP創英角ﾎﾟｯﾌﾟ体" panose="040B0A00000000000000" pitchFamily="50" charset="-128"/>
                <a:ea typeface="HGP創英角ﾎﾟｯﾌﾟ体" panose="040B0A00000000000000" pitchFamily="50" charset="-128"/>
              </a:rPr>
              <a:t>者就労施設等からの</a:t>
            </a:r>
            <a:r>
              <a:rPr lang="ja-JP" altLang="ja-JP" sz="2400" b="1" dirty="0" smtClean="0">
                <a:latin typeface="HGP創英角ﾎﾟｯﾌﾟ体" panose="040B0A00000000000000" pitchFamily="50" charset="-128"/>
                <a:ea typeface="HGP創英角ﾎﾟｯﾌﾟ体" panose="040B0A00000000000000" pitchFamily="50" charset="-128"/>
              </a:rPr>
              <a:t>物品</a:t>
            </a:r>
            <a:r>
              <a:rPr lang="ja-JP" altLang="en-US" sz="2400" b="1" dirty="0" smtClean="0">
                <a:latin typeface="HGP創英角ﾎﾟｯﾌﾟ体" panose="040B0A00000000000000" pitchFamily="50" charset="-128"/>
                <a:ea typeface="HGP創英角ﾎﾟｯﾌﾟ体" panose="040B0A00000000000000" pitchFamily="50" charset="-128"/>
              </a:rPr>
              <a:t>や</a:t>
            </a:r>
            <a:endParaRPr lang="en-US" altLang="ja-JP" sz="2400" b="1" dirty="0" smtClean="0">
              <a:latin typeface="HGP創英角ﾎﾟｯﾌﾟ体" panose="040B0A00000000000000" pitchFamily="50" charset="-128"/>
              <a:ea typeface="HGP創英角ﾎﾟｯﾌﾟ体" panose="040B0A00000000000000" pitchFamily="50" charset="-128"/>
            </a:endParaRPr>
          </a:p>
          <a:p>
            <a:pPr algn="l"/>
            <a:r>
              <a:rPr lang="ja-JP" altLang="en-US" sz="2400" b="1" dirty="0" smtClean="0">
                <a:latin typeface="HGP創英角ﾎﾟｯﾌﾟ体" panose="040B0A00000000000000" pitchFamily="50" charset="-128"/>
                <a:ea typeface="HGP創英角ﾎﾟｯﾌﾟ体" panose="040B0A00000000000000" pitchFamily="50" charset="-128"/>
              </a:rPr>
              <a:t>   役務</a:t>
            </a:r>
            <a:r>
              <a:rPr lang="ja-JP" altLang="ja-JP" sz="2400" b="1" dirty="0" smtClean="0">
                <a:latin typeface="HGP創英角ﾎﾟｯﾌﾟ体" panose="040B0A00000000000000" pitchFamily="50" charset="-128"/>
                <a:ea typeface="HGP創英角ﾎﾟｯﾌﾟ体" panose="040B0A00000000000000" pitchFamily="50" charset="-128"/>
              </a:rPr>
              <a:t>の調達</a:t>
            </a:r>
            <a:r>
              <a:rPr lang="ja-JP" altLang="en-US" sz="2400" b="1" dirty="0" smtClean="0">
                <a:latin typeface="HGP創英角ﾎﾟｯﾌﾟ体" panose="040B0A00000000000000" pitchFamily="50" charset="-128"/>
                <a:ea typeface="HGP創英角ﾎﾟｯﾌﾟ体" panose="040B0A00000000000000" pitchFamily="50" charset="-128"/>
              </a:rPr>
              <a:t>に関する情報のご提供</a:t>
            </a:r>
            <a:endParaRPr lang="en-US" altLang="ja-JP" sz="2400" b="1" dirty="0" smtClean="0">
              <a:latin typeface="HGP創英角ﾎﾟｯﾌﾟ体" panose="040B0A00000000000000" pitchFamily="50" charset="-128"/>
              <a:ea typeface="HGP創英角ﾎﾟｯﾌﾟ体" panose="040B0A00000000000000" pitchFamily="50" charset="-128"/>
            </a:endParaRPr>
          </a:p>
          <a:p>
            <a:pPr algn="l"/>
            <a:endParaRPr lang="en-US" altLang="ja-JP" sz="1300" b="1" dirty="0"/>
          </a:p>
          <a:p>
            <a:pPr algn="l"/>
            <a:r>
              <a:rPr lang="ja-JP" altLang="en-US" sz="1300" b="1" dirty="0" smtClean="0"/>
              <a:t>　</a:t>
            </a:r>
            <a:r>
              <a:rPr lang="ja-JP" altLang="ja-JP" sz="1700" dirty="0"/>
              <a:t>県では、「国等による障害者就労施設等からの物品等の調達の推進等に関する法律</a:t>
            </a:r>
            <a:r>
              <a:rPr lang="ja-JP" altLang="ja-JP" sz="1700" dirty="0" smtClean="0"/>
              <a:t>」に</a:t>
            </a:r>
            <a:r>
              <a:rPr lang="ja-JP" altLang="ja-JP" sz="1700" dirty="0"/>
              <a:t>基づき</a:t>
            </a:r>
            <a:r>
              <a:rPr lang="ja-JP" altLang="ja-JP" sz="1700" dirty="0" smtClean="0"/>
              <a:t>、</a:t>
            </a:r>
            <a:r>
              <a:rPr lang="ja-JP" altLang="ja-JP" sz="1700" dirty="0" err="1" smtClean="0"/>
              <a:t>障</a:t>
            </a:r>
            <a:r>
              <a:rPr lang="ja-JP" altLang="ja-JP" sz="1700" dirty="0" err="1"/>
              <a:t>がい</a:t>
            </a:r>
            <a:r>
              <a:rPr lang="ja-JP" altLang="ja-JP" sz="1700" dirty="0"/>
              <a:t>者就労施設等からの物品や役務の調達の推進に</a:t>
            </a:r>
            <a:r>
              <a:rPr lang="ja-JP" altLang="ja-JP" sz="1700" dirty="0" smtClean="0"/>
              <a:t>努めて</a:t>
            </a:r>
            <a:r>
              <a:rPr lang="ja-JP" altLang="en-US" sz="1700" dirty="0" smtClean="0"/>
              <a:t>います</a:t>
            </a:r>
            <a:r>
              <a:rPr lang="ja-JP" altLang="ja-JP" sz="1600" dirty="0" smtClean="0"/>
              <a:t>。</a:t>
            </a:r>
            <a:endParaRPr lang="en-US" altLang="ja-JP" sz="1300" b="1" dirty="0" smtClean="0"/>
          </a:p>
          <a:p>
            <a:pPr algn="l"/>
            <a:endParaRPr lang="en-US" altLang="ja-JP" sz="2400" b="1" dirty="0"/>
          </a:p>
          <a:p>
            <a:pPr algn="l"/>
            <a:r>
              <a:rPr lang="ja-JP" altLang="en-US" sz="2400" b="1" dirty="0" smtClean="0"/>
              <a:t>　</a:t>
            </a:r>
            <a:endParaRPr lang="en-US" altLang="ja-JP" sz="2400" b="1" dirty="0" smtClean="0"/>
          </a:p>
          <a:p>
            <a:pPr algn="l"/>
            <a:endParaRPr lang="ja-JP" altLang="en-US" sz="1200" b="1" dirty="0">
              <a:latin typeface="+mn-ea"/>
              <a:ea typeface="+mn-ea"/>
            </a:endParaRPr>
          </a:p>
        </p:txBody>
      </p:sp>
      <p:sp>
        <p:nvSpPr>
          <p:cNvPr id="6" name="角丸四角形 5"/>
          <p:cNvSpPr/>
          <p:nvPr/>
        </p:nvSpPr>
        <p:spPr>
          <a:xfrm>
            <a:off x="260648" y="251520"/>
            <a:ext cx="6336704" cy="8856984"/>
          </a:xfrm>
          <a:prstGeom prst="roundRect">
            <a:avLst>
              <a:gd name="adj" fmla="val 3150"/>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652388" y="759658"/>
            <a:ext cx="5553217" cy="523220"/>
          </a:xfrm>
          <a:prstGeom prst="rect">
            <a:avLst/>
          </a:prstGeom>
          <a:solidFill>
            <a:srgbClr val="002060"/>
          </a:solidFill>
        </p:spPr>
        <p:txBody>
          <a:bodyPr wrap="square">
            <a:spAutoFit/>
          </a:bodyPr>
          <a:lstStyle/>
          <a:p>
            <a:pPr algn="ctr"/>
            <a:r>
              <a:rPr lang="ja-JP" altLang="en-US" sz="2800" b="1" dirty="0" smtClean="0">
                <a:solidFill>
                  <a:schemeClr val="bg1"/>
                </a:solidFill>
              </a:rPr>
              <a:t>優先調達推進法</a:t>
            </a:r>
            <a:endParaRPr lang="ja-JP" altLang="en-US" sz="2800" b="1" dirty="0">
              <a:solidFill>
                <a:schemeClr val="bg1"/>
              </a:solidFill>
            </a:endParaRPr>
          </a:p>
        </p:txBody>
      </p:sp>
      <p:pic>
        <p:nvPicPr>
          <p:cNvPr id="9" name="図 8" descr="C:\Users\210139\Desktop\気持ちのバリアフリーふくしまちゃん画像0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2389" y="4433530"/>
            <a:ext cx="2395596" cy="3135716"/>
          </a:xfrm>
          <a:prstGeom prst="rect">
            <a:avLst/>
          </a:prstGeom>
          <a:noFill/>
          <a:ln>
            <a:noFill/>
          </a:ln>
        </p:spPr>
      </p:pic>
      <p:sp>
        <p:nvSpPr>
          <p:cNvPr id="10" name="円形吹き出し 9"/>
          <p:cNvSpPr/>
          <p:nvPr/>
        </p:nvSpPr>
        <p:spPr>
          <a:xfrm rot="1019723">
            <a:off x="3180296" y="4172540"/>
            <a:ext cx="2576760" cy="1520535"/>
          </a:xfrm>
          <a:prstGeom prst="wedgeEllipseCallout">
            <a:avLst/>
          </a:prstGeom>
          <a:solidFill>
            <a:schemeClr val="accent5">
              <a:lumMod val="20000"/>
              <a:lumOff val="80000"/>
            </a:schemeClr>
          </a:solidFill>
          <a:ln cmpd="thinThick"/>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ln>
                  <a:solidFill>
                    <a:schemeClr val="tx1"/>
                  </a:solidFill>
                </a:ln>
                <a:solidFill>
                  <a:schemeClr val="tx1">
                    <a:lumMod val="65000"/>
                    <a:lumOff val="35000"/>
                  </a:schemeClr>
                </a:solidFill>
              </a:rPr>
              <a:t>積極的な調達をお願いします</a:t>
            </a:r>
            <a:endParaRPr kumimoji="1" lang="ja-JP" altLang="en-US" sz="2000" dirty="0">
              <a:ln>
                <a:solidFill>
                  <a:schemeClr val="tx1"/>
                </a:solidFill>
              </a:ln>
              <a:solidFill>
                <a:schemeClr val="tx1">
                  <a:lumMod val="65000"/>
                  <a:lumOff val="35000"/>
                </a:schemeClr>
              </a:solidFill>
            </a:endParaRPr>
          </a:p>
        </p:txBody>
      </p:sp>
      <p:sp>
        <p:nvSpPr>
          <p:cNvPr id="2" name="テキスト ボックス 1"/>
          <p:cNvSpPr txBox="1"/>
          <p:nvPr/>
        </p:nvSpPr>
        <p:spPr>
          <a:xfrm>
            <a:off x="3297391" y="6473690"/>
            <a:ext cx="2674074" cy="1000274"/>
          </a:xfrm>
          <a:prstGeom prst="rect">
            <a:avLst/>
          </a:prstGeom>
          <a:noFill/>
        </p:spPr>
        <p:txBody>
          <a:bodyPr wrap="square" rtlCol="0">
            <a:spAutoFit/>
          </a:bodyPr>
          <a:lstStyle/>
          <a:p>
            <a:r>
              <a:rPr kumimoji="1" lang="ja-JP" altLang="en-US" sz="1200" dirty="0" smtClean="0"/>
              <a:t>あたまがふくしまちゃんは福島のことが大好きな５歳の女の子。</a:t>
            </a:r>
            <a:endParaRPr kumimoji="1" lang="en-US" altLang="ja-JP" sz="1200" dirty="0" smtClean="0"/>
          </a:p>
          <a:p>
            <a:r>
              <a:rPr kumimoji="1" lang="ja-JP" altLang="en-US" sz="1200" dirty="0" smtClean="0"/>
              <a:t>福島のことを考えすぎて、髪の毛が福島県の形に。</a:t>
            </a:r>
            <a:endParaRPr kumimoji="1" lang="en-US" altLang="ja-JP" sz="1200" dirty="0" smtClean="0"/>
          </a:p>
          <a:p>
            <a:r>
              <a:rPr kumimoji="1" lang="en-US" altLang="ja-JP" sz="1100" dirty="0" smtClean="0"/>
              <a:t>※</a:t>
            </a:r>
            <a:r>
              <a:rPr kumimoji="1" lang="ja-JP" altLang="en-US" sz="1100" dirty="0" smtClean="0"/>
              <a:t>福島県授産事業振興会に属しています。</a:t>
            </a:r>
            <a:endParaRPr kumimoji="1" lang="ja-JP" altLang="en-US" sz="1100" dirty="0"/>
          </a:p>
        </p:txBody>
      </p:sp>
      <p:sp>
        <p:nvSpPr>
          <p:cNvPr id="8" name="角丸四角形 7"/>
          <p:cNvSpPr/>
          <p:nvPr/>
        </p:nvSpPr>
        <p:spPr>
          <a:xfrm>
            <a:off x="3194269" y="6345110"/>
            <a:ext cx="2880319" cy="1224136"/>
          </a:xfrm>
          <a:prstGeom prst="roundRect">
            <a:avLst/>
          </a:prstGeom>
          <a:noFill/>
          <a:ln w="9525">
            <a:solidFill>
              <a:srgbClr val="FFC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6597352" y="8821762"/>
            <a:ext cx="325730" cy="338554"/>
          </a:xfrm>
          <a:prstGeom prst="rect">
            <a:avLst/>
          </a:prstGeom>
          <a:noFill/>
        </p:spPr>
        <p:txBody>
          <a:bodyPr wrap="none" rtlCol="0">
            <a:spAutoFit/>
          </a:bodyPr>
          <a:lstStyle/>
          <a:p>
            <a:r>
              <a:rPr kumimoji="1" lang="ja-JP" altLang="en-US" sz="1600" dirty="0" smtClean="0"/>
              <a:t>１</a:t>
            </a:r>
            <a:endParaRPr kumimoji="1" lang="ja-JP" altLang="en-US" sz="1600" dirty="0"/>
          </a:p>
        </p:txBody>
      </p:sp>
    </p:spTree>
    <p:extLst>
      <p:ext uri="{BB962C8B-B14F-4D97-AF65-F5344CB8AC3E}">
        <p14:creationId xmlns:p14="http://schemas.microsoft.com/office/powerpoint/2010/main" val="13626437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横巻き 4"/>
          <p:cNvSpPr/>
          <p:nvPr/>
        </p:nvSpPr>
        <p:spPr>
          <a:xfrm>
            <a:off x="476672" y="179512"/>
            <a:ext cx="6013450" cy="597535"/>
          </a:xfrm>
          <a:prstGeom prst="horizontalScroll">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6" name="テキスト ボックス 5"/>
          <p:cNvSpPr txBox="1"/>
          <p:nvPr/>
        </p:nvSpPr>
        <p:spPr>
          <a:xfrm>
            <a:off x="1240526" y="333174"/>
            <a:ext cx="4602542" cy="369332"/>
          </a:xfrm>
          <a:prstGeom prst="rect">
            <a:avLst/>
          </a:prstGeom>
          <a:noFill/>
        </p:spPr>
        <p:txBody>
          <a:bodyPr wrap="none" rtlCol="0">
            <a:spAutoFit/>
          </a:bodyPr>
          <a:lstStyle/>
          <a:p>
            <a:r>
              <a:rPr kumimoji="1" lang="ja-JP" altLang="en-US" dirty="0" smtClean="0"/>
              <a:t>優先調達の対象となる</a:t>
            </a:r>
            <a:r>
              <a:rPr kumimoji="1" lang="ja-JP" altLang="en-US" dirty="0" err="1" smtClean="0"/>
              <a:t>障がい</a:t>
            </a:r>
            <a:r>
              <a:rPr kumimoji="1" lang="ja-JP" altLang="en-US" dirty="0" smtClean="0"/>
              <a:t>者就労施設等　</a:t>
            </a:r>
            <a:endParaRPr kumimoji="1" lang="ja-JP" altLang="en-US" sz="1400" dirty="0"/>
          </a:p>
        </p:txBody>
      </p:sp>
      <p:sp>
        <p:nvSpPr>
          <p:cNvPr id="7" name="テキスト ボックス 6"/>
          <p:cNvSpPr txBox="1"/>
          <p:nvPr/>
        </p:nvSpPr>
        <p:spPr>
          <a:xfrm>
            <a:off x="431759" y="936843"/>
            <a:ext cx="4831772" cy="584775"/>
          </a:xfrm>
          <a:prstGeom prst="rect">
            <a:avLst/>
          </a:prstGeom>
          <a:noFill/>
        </p:spPr>
        <p:txBody>
          <a:bodyPr wrap="none" rtlCol="0">
            <a:spAutoFit/>
          </a:bodyPr>
          <a:lstStyle/>
          <a:p>
            <a:r>
              <a:rPr kumimoji="1" lang="en-US" altLang="ja-JP" sz="1600" u="sng" dirty="0" smtClean="0"/>
              <a:t>【</a:t>
            </a:r>
            <a:r>
              <a:rPr kumimoji="1" lang="ja-JP" altLang="en-US" sz="1600" u="sng" dirty="0" smtClean="0"/>
              <a:t>障害福祉サービス事業所等</a:t>
            </a:r>
            <a:r>
              <a:rPr kumimoji="1" lang="en-US" altLang="ja-JP" sz="1600" u="sng" dirty="0" smtClean="0"/>
              <a:t>】</a:t>
            </a:r>
            <a:r>
              <a:rPr kumimoji="1" lang="ja-JP" altLang="en-US" sz="1600" u="sng" dirty="0" smtClean="0"/>
              <a:t>　</a:t>
            </a:r>
            <a:r>
              <a:rPr lang="ja-JP" altLang="en-US" sz="1400" u="sng" dirty="0"/>
              <a:t>（</a:t>
            </a:r>
            <a:r>
              <a:rPr lang="ja-JP" altLang="en-US" sz="1400" u="sng" dirty="0" smtClean="0"/>
              <a:t>事業所数</a:t>
            </a:r>
            <a:r>
              <a:rPr lang="ja-JP" altLang="en-US" sz="1400" u="sng" dirty="0"/>
              <a:t>は</a:t>
            </a:r>
            <a:r>
              <a:rPr lang="en-US" altLang="ja-JP" sz="1400" u="sng" dirty="0" smtClean="0"/>
              <a:t>R5.4.1</a:t>
            </a:r>
            <a:r>
              <a:rPr lang="ja-JP" altLang="en-US" sz="1400" u="sng" dirty="0"/>
              <a:t>現在）</a:t>
            </a:r>
          </a:p>
          <a:p>
            <a:endParaRPr kumimoji="1" lang="ja-JP" altLang="en-US" sz="1600" u="sng" dirty="0"/>
          </a:p>
        </p:txBody>
      </p:sp>
      <p:sp>
        <p:nvSpPr>
          <p:cNvPr id="8" name="テキスト ボックス 7"/>
          <p:cNvSpPr txBox="1"/>
          <p:nvPr/>
        </p:nvSpPr>
        <p:spPr>
          <a:xfrm>
            <a:off x="692696" y="1246456"/>
            <a:ext cx="3645550" cy="307777"/>
          </a:xfrm>
          <a:prstGeom prst="rect">
            <a:avLst/>
          </a:prstGeom>
          <a:noFill/>
        </p:spPr>
        <p:txBody>
          <a:bodyPr wrap="none" rtlCol="0">
            <a:spAutoFit/>
          </a:bodyPr>
          <a:lstStyle/>
          <a:p>
            <a:r>
              <a:rPr kumimoji="1" lang="ja-JP" altLang="en-US" sz="1400" dirty="0" smtClean="0"/>
              <a:t>○就労継続支援</a:t>
            </a:r>
            <a:r>
              <a:rPr kumimoji="1" lang="en-US" altLang="ja-JP" sz="1400" dirty="0" smtClean="0"/>
              <a:t>A</a:t>
            </a:r>
            <a:r>
              <a:rPr kumimoji="1" lang="ja-JP" altLang="en-US" sz="1400" dirty="0" smtClean="0"/>
              <a:t>型事業所　県内　</a:t>
            </a:r>
            <a:r>
              <a:rPr kumimoji="1" lang="ja-JP" altLang="en-US" sz="1400" dirty="0" smtClean="0"/>
              <a:t>３４事業所</a:t>
            </a:r>
            <a:endParaRPr kumimoji="1" lang="en-US" altLang="ja-JP" sz="1400" dirty="0" smtClean="0"/>
          </a:p>
        </p:txBody>
      </p:sp>
      <p:sp>
        <p:nvSpPr>
          <p:cNvPr id="10" name="テキスト ボックス 9"/>
          <p:cNvSpPr txBox="1"/>
          <p:nvPr/>
        </p:nvSpPr>
        <p:spPr>
          <a:xfrm>
            <a:off x="692696" y="1583173"/>
            <a:ext cx="3643946" cy="307777"/>
          </a:xfrm>
          <a:prstGeom prst="rect">
            <a:avLst/>
          </a:prstGeom>
          <a:noFill/>
        </p:spPr>
        <p:txBody>
          <a:bodyPr wrap="none" rtlCol="0">
            <a:spAutoFit/>
          </a:bodyPr>
          <a:lstStyle/>
          <a:p>
            <a:r>
              <a:rPr kumimoji="1" lang="ja-JP" altLang="en-US" sz="1400" dirty="0" smtClean="0"/>
              <a:t>○</a:t>
            </a:r>
            <a:r>
              <a:rPr kumimoji="1" lang="ja-JP" altLang="en-US" sz="1400" u="wavy" dirty="0" smtClean="0"/>
              <a:t>就労継続支援</a:t>
            </a:r>
            <a:r>
              <a:rPr kumimoji="1" lang="en-US" altLang="ja-JP" sz="1400" u="wavy" dirty="0" smtClean="0"/>
              <a:t>B</a:t>
            </a:r>
            <a:r>
              <a:rPr kumimoji="1" lang="ja-JP" altLang="en-US" sz="1400" u="wavy" dirty="0" smtClean="0"/>
              <a:t>型事業所　県内</a:t>
            </a:r>
            <a:r>
              <a:rPr kumimoji="1" lang="ja-JP" altLang="en-US" sz="1400" u="wavy" dirty="0" smtClean="0"/>
              <a:t>２３７事業所</a:t>
            </a:r>
            <a:endParaRPr kumimoji="1" lang="en-US" altLang="ja-JP" sz="1400" u="wavy" dirty="0" smtClean="0"/>
          </a:p>
        </p:txBody>
      </p:sp>
      <p:sp>
        <p:nvSpPr>
          <p:cNvPr id="11" name="テキスト ボックス 10"/>
          <p:cNvSpPr txBox="1"/>
          <p:nvPr/>
        </p:nvSpPr>
        <p:spPr>
          <a:xfrm>
            <a:off x="692696" y="1907704"/>
            <a:ext cx="4879862" cy="523220"/>
          </a:xfrm>
          <a:prstGeom prst="rect">
            <a:avLst/>
          </a:prstGeom>
          <a:noFill/>
        </p:spPr>
        <p:txBody>
          <a:bodyPr wrap="none" rtlCol="0">
            <a:spAutoFit/>
          </a:bodyPr>
          <a:lstStyle/>
          <a:p>
            <a:r>
              <a:rPr kumimoji="1" lang="ja-JP" altLang="en-US" sz="1400" dirty="0" smtClean="0"/>
              <a:t>○その他</a:t>
            </a:r>
            <a:endParaRPr kumimoji="1" lang="en-US" altLang="ja-JP" sz="1400" dirty="0" smtClean="0"/>
          </a:p>
          <a:p>
            <a:r>
              <a:rPr kumimoji="1" lang="ja-JP" altLang="en-US" sz="1400" dirty="0" smtClean="0"/>
              <a:t>　　生活介護事業所、障害者支援施設、地域生活活動センター</a:t>
            </a:r>
            <a:endParaRPr kumimoji="1" lang="en-US" altLang="ja-JP" sz="1400" dirty="0" smtClean="0"/>
          </a:p>
        </p:txBody>
      </p:sp>
      <p:sp>
        <p:nvSpPr>
          <p:cNvPr id="12" name="テキスト ボックス 11"/>
          <p:cNvSpPr txBox="1"/>
          <p:nvPr/>
        </p:nvSpPr>
        <p:spPr>
          <a:xfrm>
            <a:off x="431759" y="2515613"/>
            <a:ext cx="1005403" cy="338554"/>
          </a:xfrm>
          <a:prstGeom prst="rect">
            <a:avLst/>
          </a:prstGeom>
          <a:noFill/>
        </p:spPr>
        <p:txBody>
          <a:bodyPr wrap="none" rtlCol="0">
            <a:spAutoFit/>
          </a:bodyPr>
          <a:lstStyle/>
          <a:p>
            <a:r>
              <a:rPr kumimoji="1" lang="en-US" altLang="ja-JP" sz="1600" u="sng" dirty="0" smtClean="0"/>
              <a:t>【</a:t>
            </a:r>
            <a:r>
              <a:rPr kumimoji="1" lang="ja-JP" altLang="en-US" sz="1600" u="sng" dirty="0" smtClean="0"/>
              <a:t>企業等</a:t>
            </a:r>
            <a:r>
              <a:rPr kumimoji="1" lang="en-US" altLang="ja-JP" sz="1600" u="sng" dirty="0" smtClean="0"/>
              <a:t>】</a:t>
            </a:r>
            <a:endParaRPr kumimoji="1" lang="ja-JP" altLang="en-US" sz="1400" u="sng" dirty="0"/>
          </a:p>
        </p:txBody>
      </p:sp>
      <p:sp>
        <p:nvSpPr>
          <p:cNvPr id="13" name="テキスト ボックス 12"/>
          <p:cNvSpPr txBox="1"/>
          <p:nvPr/>
        </p:nvSpPr>
        <p:spPr>
          <a:xfrm>
            <a:off x="692696" y="2852330"/>
            <a:ext cx="2996333" cy="307777"/>
          </a:xfrm>
          <a:prstGeom prst="rect">
            <a:avLst/>
          </a:prstGeom>
          <a:noFill/>
        </p:spPr>
        <p:txBody>
          <a:bodyPr wrap="none" rtlCol="0">
            <a:spAutoFit/>
          </a:bodyPr>
          <a:lstStyle/>
          <a:p>
            <a:r>
              <a:rPr kumimoji="1" lang="ja-JP" altLang="en-US" sz="1400" dirty="0" smtClean="0"/>
              <a:t>○障害者雇用促進法の特例子会社　</a:t>
            </a:r>
            <a:endParaRPr kumimoji="1" lang="en-US" altLang="ja-JP" sz="1400" dirty="0" smtClean="0"/>
          </a:p>
        </p:txBody>
      </p:sp>
      <p:sp>
        <p:nvSpPr>
          <p:cNvPr id="14" name="テキスト ボックス 13"/>
          <p:cNvSpPr txBox="1"/>
          <p:nvPr/>
        </p:nvSpPr>
        <p:spPr>
          <a:xfrm>
            <a:off x="692696" y="3162837"/>
            <a:ext cx="2518638" cy="307777"/>
          </a:xfrm>
          <a:prstGeom prst="rect">
            <a:avLst/>
          </a:prstGeom>
          <a:noFill/>
        </p:spPr>
        <p:txBody>
          <a:bodyPr wrap="none" rtlCol="0">
            <a:spAutoFit/>
          </a:bodyPr>
          <a:lstStyle/>
          <a:p>
            <a:r>
              <a:rPr kumimoji="1" lang="ja-JP" altLang="en-US" sz="1400" dirty="0" smtClean="0"/>
              <a:t>○重度障害者多数雇用事業所</a:t>
            </a:r>
            <a:endParaRPr kumimoji="1" lang="en-US" altLang="ja-JP" sz="1400" dirty="0" smtClean="0"/>
          </a:p>
        </p:txBody>
      </p:sp>
      <p:sp>
        <p:nvSpPr>
          <p:cNvPr id="15" name="テキスト ボックス 14"/>
          <p:cNvSpPr txBox="1"/>
          <p:nvPr/>
        </p:nvSpPr>
        <p:spPr>
          <a:xfrm>
            <a:off x="692696" y="3478830"/>
            <a:ext cx="4193777" cy="307777"/>
          </a:xfrm>
          <a:prstGeom prst="rect">
            <a:avLst/>
          </a:prstGeom>
          <a:noFill/>
        </p:spPr>
        <p:txBody>
          <a:bodyPr wrap="none" rtlCol="0">
            <a:spAutoFit/>
          </a:bodyPr>
          <a:lstStyle/>
          <a:p>
            <a:r>
              <a:rPr kumimoji="1" lang="ja-JP" altLang="en-US" sz="1400" dirty="0" smtClean="0"/>
              <a:t>○在宅就業障害者に対する援助の業務等を行う団体</a:t>
            </a:r>
            <a:endParaRPr kumimoji="1" lang="en-US" altLang="ja-JP" sz="1400" dirty="0" smtClean="0"/>
          </a:p>
        </p:txBody>
      </p:sp>
      <p:sp>
        <p:nvSpPr>
          <p:cNvPr id="18" name="横巻き 17"/>
          <p:cNvSpPr/>
          <p:nvPr/>
        </p:nvSpPr>
        <p:spPr>
          <a:xfrm>
            <a:off x="476672" y="4001495"/>
            <a:ext cx="6013450" cy="597535"/>
          </a:xfrm>
          <a:prstGeom prst="horizontalScroll">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9" name="テキスト ボックス 18"/>
          <p:cNvSpPr txBox="1"/>
          <p:nvPr/>
        </p:nvSpPr>
        <p:spPr>
          <a:xfrm>
            <a:off x="2276872" y="4130660"/>
            <a:ext cx="2416046" cy="369332"/>
          </a:xfrm>
          <a:prstGeom prst="rect">
            <a:avLst/>
          </a:prstGeom>
          <a:noFill/>
        </p:spPr>
        <p:txBody>
          <a:bodyPr wrap="none" rtlCol="0">
            <a:spAutoFit/>
          </a:bodyPr>
          <a:lstStyle/>
          <a:p>
            <a:r>
              <a:rPr lang="ja-JP" altLang="en-US" dirty="0" smtClean="0"/>
              <a:t>物品</a:t>
            </a:r>
            <a:r>
              <a:rPr lang="ja-JP" altLang="en-US" dirty="0"/>
              <a:t>等</a:t>
            </a:r>
            <a:r>
              <a:rPr lang="ja-JP" altLang="en-US" dirty="0" smtClean="0"/>
              <a:t>の品目分類表</a:t>
            </a:r>
            <a:r>
              <a:rPr kumimoji="1" lang="ja-JP" altLang="en-US" dirty="0" smtClean="0"/>
              <a:t>　</a:t>
            </a:r>
            <a:endParaRPr kumimoji="1" lang="ja-JP" altLang="en-US" sz="1400" dirty="0"/>
          </a:p>
        </p:txBody>
      </p:sp>
      <p:graphicFrame>
        <p:nvGraphicFramePr>
          <p:cNvPr id="20" name="表 19"/>
          <p:cNvGraphicFramePr>
            <a:graphicFrameLocks noGrp="1"/>
          </p:cNvGraphicFramePr>
          <p:nvPr>
            <p:extLst>
              <p:ext uri="{D42A27DB-BD31-4B8C-83A1-F6EECF244321}">
                <p14:modId xmlns:p14="http://schemas.microsoft.com/office/powerpoint/2010/main" val="343012753"/>
              </p:ext>
            </p:extLst>
          </p:nvPr>
        </p:nvGraphicFramePr>
        <p:xfrm>
          <a:off x="692696" y="4778680"/>
          <a:ext cx="5797426" cy="3870978"/>
        </p:xfrm>
        <a:graphic>
          <a:graphicData uri="http://schemas.openxmlformats.org/drawingml/2006/table">
            <a:tbl>
              <a:tblPr/>
              <a:tblGrid>
                <a:gridCol w="429093">
                  <a:extLst>
                    <a:ext uri="{9D8B030D-6E8A-4147-A177-3AD203B41FA5}">
                      <a16:colId xmlns:a16="http://schemas.microsoft.com/office/drawing/2014/main" val="20000"/>
                    </a:ext>
                  </a:extLst>
                </a:gridCol>
                <a:gridCol w="1146539">
                  <a:extLst>
                    <a:ext uri="{9D8B030D-6E8A-4147-A177-3AD203B41FA5}">
                      <a16:colId xmlns:a16="http://schemas.microsoft.com/office/drawing/2014/main" val="20001"/>
                    </a:ext>
                  </a:extLst>
                </a:gridCol>
                <a:gridCol w="4221794">
                  <a:extLst>
                    <a:ext uri="{9D8B030D-6E8A-4147-A177-3AD203B41FA5}">
                      <a16:colId xmlns:a16="http://schemas.microsoft.com/office/drawing/2014/main" val="20002"/>
                    </a:ext>
                  </a:extLst>
                </a:gridCol>
              </a:tblGrid>
              <a:tr h="416742">
                <a:tc>
                  <a:txBody>
                    <a:bodyPr/>
                    <a:lstStyle/>
                    <a:p>
                      <a:pPr algn="l" fontAlgn="ctr"/>
                      <a:r>
                        <a:rPr lang="ja-JP" altLang="en-US" sz="1200" b="0" i="0" u="none" strike="noStrike" dirty="0">
                          <a:solidFill>
                            <a:srgbClr val="000000"/>
                          </a:solidFill>
                          <a:effectLst/>
                          <a:latin typeface="ＭＳ Ｐゴシック"/>
                        </a:rPr>
                        <a:t>　</a:t>
                      </a:r>
                    </a:p>
                  </a:txBody>
                  <a:tcPr marL="6465" marR="6465" marT="64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1200" b="1" i="0" u="none" strike="noStrike">
                          <a:solidFill>
                            <a:srgbClr val="000000"/>
                          </a:solidFill>
                          <a:effectLst/>
                          <a:latin typeface="ＭＳ Ｐゴシック"/>
                        </a:rPr>
                        <a:t>品目</a:t>
                      </a:r>
                    </a:p>
                  </a:txBody>
                  <a:tcPr marL="6465" marR="6465" marT="64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1200" b="1" i="0" u="none" strike="noStrike" dirty="0">
                          <a:solidFill>
                            <a:srgbClr val="000000"/>
                          </a:solidFill>
                          <a:effectLst/>
                          <a:latin typeface="ＭＳ Ｐゴシック"/>
                        </a:rPr>
                        <a:t>具体例</a:t>
                      </a:r>
                    </a:p>
                  </a:txBody>
                  <a:tcPr marL="6465" marR="6465" marT="64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416742">
                <a:tc rowSpan="4">
                  <a:txBody>
                    <a:bodyPr/>
                    <a:lstStyle/>
                    <a:p>
                      <a:pPr algn="ctr" fontAlgn="ctr"/>
                      <a:r>
                        <a:rPr lang="ja-JP" altLang="en-US" sz="1200" b="1" i="0" u="none" strike="noStrike">
                          <a:solidFill>
                            <a:srgbClr val="000000"/>
                          </a:solidFill>
                          <a:effectLst/>
                          <a:latin typeface="ＭＳ Ｐゴシック"/>
                        </a:rPr>
                        <a:t>物</a:t>
                      </a:r>
                      <a:br>
                        <a:rPr lang="ja-JP" altLang="en-US" sz="1200" b="1" i="0" u="none" strike="noStrike">
                          <a:solidFill>
                            <a:srgbClr val="000000"/>
                          </a:solidFill>
                          <a:effectLst/>
                          <a:latin typeface="ＭＳ Ｐゴシック"/>
                        </a:rPr>
                      </a:br>
                      <a:r>
                        <a:rPr lang="ja-JP" altLang="en-US" sz="1200" b="1" i="0" u="none" strike="noStrike">
                          <a:solidFill>
                            <a:srgbClr val="000000"/>
                          </a:solidFill>
                          <a:effectLst/>
                          <a:latin typeface="ＭＳ Ｐゴシック"/>
                        </a:rPr>
                        <a:t/>
                      </a:r>
                      <a:br>
                        <a:rPr lang="ja-JP" altLang="en-US" sz="1200" b="1" i="0" u="none" strike="noStrike">
                          <a:solidFill>
                            <a:srgbClr val="000000"/>
                          </a:solidFill>
                          <a:effectLst/>
                          <a:latin typeface="ＭＳ Ｐゴシック"/>
                        </a:rPr>
                      </a:br>
                      <a:r>
                        <a:rPr lang="ja-JP" altLang="en-US" sz="1200" b="1" i="0" u="none" strike="noStrike">
                          <a:solidFill>
                            <a:srgbClr val="000000"/>
                          </a:solidFill>
                          <a:effectLst/>
                          <a:latin typeface="ＭＳ Ｐゴシック"/>
                        </a:rPr>
                        <a:t>品</a:t>
                      </a:r>
                    </a:p>
                  </a:txBody>
                  <a:tcPr marL="6465" marR="6465" marT="64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a:solidFill>
                            <a:srgbClr val="000000"/>
                          </a:solidFill>
                          <a:effectLst/>
                          <a:latin typeface="ＭＳ Ｐゴシック"/>
                        </a:rPr>
                        <a:t>①事務用品・書籍</a:t>
                      </a:r>
                    </a:p>
                  </a:txBody>
                  <a:tcPr marL="6465" marR="6465" marT="64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筆記具、事務用具、用紙、</a:t>
                      </a:r>
                      <a:r>
                        <a:rPr lang="ja-JP" altLang="en-US" sz="1200" b="0" i="0" u="none" strike="noStrike" dirty="0" smtClean="0">
                          <a:solidFill>
                            <a:srgbClr val="000000"/>
                          </a:solidFill>
                          <a:effectLst/>
                          <a:latin typeface="ＭＳ Ｐゴシック"/>
                        </a:rPr>
                        <a:t>封筒</a:t>
                      </a:r>
                      <a:r>
                        <a:rPr lang="ja-JP" altLang="en-US" sz="1200" b="0" i="0" u="none" strike="noStrike" dirty="0">
                          <a:solidFill>
                            <a:srgbClr val="000000"/>
                          </a:solidFill>
                          <a:effectLst/>
                          <a:latin typeface="ＭＳ Ｐゴシック"/>
                        </a:rPr>
                        <a:t>　など</a:t>
                      </a:r>
                    </a:p>
                  </a:txBody>
                  <a:tcPr marL="6465" marR="6465" marT="64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1"/>
                  </a:ext>
                </a:extLst>
              </a:tr>
              <a:tr h="416742">
                <a:tc vMerge="1">
                  <a:txBody>
                    <a:bodyPr/>
                    <a:lstStyle/>
                    <a:p>
                      <a:endParaRPr kumimoji="1" lang="ja-JP" altLang="en-US"/>
                    </a:p>
                  </a:txBody>
                  <a:tcPr/>
                </a:tc>
                <a:tc>
                  <a:txBody>
                    <a:bodyPr/>
                    <a:lstStyle/>
                    <a:p>
                      <a:pPr algn="l" fontAlgn="ctr"/>
                      <a:r>
                        <a:rPr lang="ja-JP" altLang="en-US" sz="1200" b="0" i="0" u="none" strike="noStrike">
                          <a:solidFill>
                            <a:srgbClr val="000000"/>
                          </a:solidFill>
                          <a:effectLst/>
                          <a:latin typeface="ＭＳ Ｐゴシック"/>
                        </a:rPr>
                        <a:t>②食料品・飲料</a:t>
                      </a:r>
                    </a:p>
                  </a:txBody>
                  <a:tcPr marL="6465" marR="6465" marT="64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パン、弁当・おにぎり、麺類、加工食品、菓子類、飲料、</a:t>
                      </a:r>
                      <a:r>
                        <a:rPr lang="ja-JP" altLang="en-US" sz="1200" b="0" i="0" u="none" strike="noStrike" dirty="0" smtClean="0">
                          <a:solidFill>
                            <a:srgbClr val="000000"/>
                          </a:solidFill>
                          <a:effectLst/>
                          <a:latin typeface="ＭＳ Ｐゴシック"/>
                        </a:rPr>
                        <a:t>コーヒー、</a:t>
                      </a:r>
                      <a:r>
                        <a:rPr lang="ja-JP" altLang="en-US" sz="1200" b="0" i="0" u="none" strike="noStrike" dirty="0">
                          <a:solidFill>
                            <a:srgbClr val="000000"/>
                          </a:solidFill>
                          <a:effectLst/>
                          <a:latin typeface="ＭＳ Ｐゴシック"/>
                        </a:rPr>
                        <a:t>米、野菜、果物　など</a:t>
                      </a:r>
                    </a:p>
                  </a:txBody>
                  <a:tcPr marL="6465" marR="6465" marT="64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2"/>
                  </a:ext>
                </a:extLst>
              </a:tr>
              <a:tr h="373117">
                <a:tc vMerge="1">
                  <a:txBody>
                    <a:bodyPr/>
                    <a:lstStyle/>
                    <a:p>
                      <a:endParaRPr kumimoji="1" lang="ja-JP" altLang="en-US"/>
                    </a:p>
                  </a:txBody>
                  <a:tcPr/>
                </a:tc>
                <a:tc>
                  <a:txBody>
                    <a:bodyPr/>
                    <a:lstStyle/>
                    <a:p>
                      <a:pPr algn="l" fontAlgn="ctr"/>
                      <a:r>
                        <a:rPr lang="ja-JP" altLang="en-US" sz="1200" b="0" i="0" u="none" strike="noStrike">
                          <a:solidFill>
                            <a:srgbClr val="000000"/>
                          </a:solidFill>
                          <a:effectLst/>
                          <a:latin typeface="ＭＳ Ｐゴシック"/>
                        </a:rPr>
                        <a:t>③小物雑貨</a:t>
                      </a:r>
                    </a:p>
                  </a:txBody>
                  <a:tcPr marL="6465" marR="6465" marT="64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200" b="0" i="0" u="none" strike="noStrike" dirty="0" smtClean="0">
                          <a:solidFill>
                            <a:srgbClr val="000000"/>
                          </a:solidFill>
                          <a:effectLst/>
                          <a:latin typeface="ＭＳ Ｐゴシック"/>
                        </a:rPr>
                        <a:t>衣服、木工品、花</a:t>
                      </a:r>
                      <a:r>
                        <a:rPr lang="ja-JP" altLang="en-US" sz="1200" b="0" i="0" u="none" strike="noStrike" dirty="0">
                          <a:solidFill>
                            <a:srgbClr val="000000"/>
                          </a:solidFill>
                          <a:effectLst/>
                          <a:latin typeface="ＭＳ Ｐゴシック"/>
                        </a:rPr>
                        <a:t>苗　など</a:t>
                      </a:r>
                    </a:p>
                  </a:txBody>
                  <a:tcPr marL="6465" marR="6465" marT="64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3"/>
                  </a:ext>
                </a:extLst>
              </a:tr>
              <a:tr h="362101">
                <a:tc vMerge="1">
                  <a:txBody>
                    <a:bodyPr/>
                    <a:lstStyle/>
                    <a:p>
                      <a:endParaRPr kumimoji="1" lang="ja-JP" altLang="en-US"/>
                    </a:p>
                  </a:txBody>
                  <a:tcPr/>
                </a:tc>
                <a:tc>
                  <a:txBody>
                    <a:bodyPr/>
                    <a:lstStyle/>
                    <a:p>
                      <a:pPr algn="l" fontAlgn="ctr"/>
                      <a:r>
                        <a:rPr lang="ja-JP" altLang="en-US" sz="1200" b="0" i="0" u="none" strike="noStrike" dirty="0">
                          <a:solidFill>
                            <a:srgbClr val="000000"/>
                          </a:solidFill>
                          <a:effectLst/>
                          <a:latin typeface="ＭＳ Ｐゴシック"/>
                        </a:rPr>
                        <a:t>④その他の物品</a:t>
                      </a:r>
                    </a:p>
                  </a:txBody>
                  <a:tcPr marL="6465" marR="6465" marT="64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smtClean="0">
                          <a:solidFill>
                            <a:srgbClr val="000000"/>
                          </a:solidFill>
                          <a:effectLst/>
                          <a:latin typeface="ＭＳ Ｐゴシック"/>
                        </a:rPr>
                        <a:t>プランター</a:t>
                      </a:r>
                      <a:endParaRPr lang="ja-JP" altLang="en-US" sz="1200" b="0" i="0" u="none" strike="noStrike" dirty="0">
                        <a:solidFill>
                          <a:srgbClr val="000000"/>
                        </a:solidFill>
                        <a:effectLst/>
                        <a:latin typeface="ＭＳ Ｐゴシック"/>
                      </a:endParaRPr>
                    </a:p>
                  </a:txBody>
                  <a:tcPr marL="6465" marR="6465" marT="64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24698">
                <a:tc rowSpan="5">
                  <a:txBody>
                    <a:bodyPr/>
                    <a:lstStyle/>
                    <a:p>
                      <a:pPr algn="ctr" fontAlgn="ctr"/>
                      <a:r>
                        <a:rPr lang="ja-JP" altLang="en-US" sz="1200" b="1" i="0" u="none" strike="noStrike" dirty="0">
                          <a:solidFill>
                            <a:srgbClr val="000000"/>
                          </a:solidFill>
                          <a:effectLst/>
                          <a:latin typeface="ＭＳ Ｐゴシック"/>
                        </a:rPr>
                        <a:t>役</a:t>
                      </a:r>
                      <a:br>
                        <a:rPr lang="ja-JP" altLang="en-US" sz="1200" b="1" i="0" u="none" strike="noStrike" dirty="0">
                          <a:solidFill>
                            <a:srgbClr val="000000"/>
                          </a:solidFill>
                          <a:effectLst/>
                          <a:latin typeface="ＭＳ Ｐゴシック"/>
                        </a:rPr>
                      </a:br>
                      <a:r>
                        <a:rPr lang="ja-JP" altLang="en-US" sz="1200" b="1" i="0" u="none" strike="noStrike" dirty="0">
                          <a:solidFill>
                            <a:srgbClr val="000000"/>
                          </a:solidFill>
                          <a:effectLst/>
                          <a:latin typeface="ＭＳ Ｐゴシック"/>
                        </a:rPr>
                        <a:t/>
                      </a:r>
                      <a:br>
                        <a:rPr lang="ja-JP" altLang="en-US" sz="1200" b="1" i="0" u="none" strike="noStrike" dirty="0">
                          <a:solidFill>
                            <a:srgbClr val="000000"/>
                          </a:solidFill>
                          <a:effectLst/>
                          <a:latin typeface="ＭＳ Ｐゴシック"/>
                        </a:rPr>
                      </a:br>
                      <a:r>
                        <a:rPr lang="ja-JP" altLang="en-US" sz="1200" b="1" i="0" u="none" strike="noStrike" dirty="0">
                          <a:solidFill>
                            <a:srgbClr val="000000"/>
                          </a:solidFill>
                          <a:effectLst/>
                          <a:latin typeface="ＭＳ Ｐゴシック"/>
                        </a:rPr>
                        <a:t>務</a:t>
                      </a:r>
                    </a:p>
                  </a:txBody>
                  <a:tcPr marL="6465" marR="6465" marT="64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a:solidFill>
                            <a:srgbClr val="000000"/>
                          </a:solidFill>
                          <a:effectLst/>
                          <a:latin typeface="ＭＳ Ｐゴシック"/>
                        </a:rPr>
                        <a:t>①印刷</a:t>
                      </a:r>
                    </a:p>
                  </a:txBody>
                  <a:tcPr marL="6465" marR="6465" marT="64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200" b="0" i="0" u="none" strike="noStrike" dirty="0" smtClean="0">
                          <a:solidFill>
                            <a:srgbClr val="000000"/>
                          </a:solidFill>
                          <a:effectLst/>
                          <a:latin typeface="ＭＳ Ｐゴシック"/>
                        </a:rPr>
                        <a:t>名刺</a:t>
                      </a:r>
                      <a:r>
                        <a:rPr lang="ja-JP" altLang="en-US" sz="1200" b="0" i="0" u="none" strike="noStrike" dirty="0">
                          <a:solidFill>
                            <a:srgbClr val="000000"/>
                          </a:solidFill>
                          <a:effectLst/>
                          <a:latin typeface="ＭＳ Ｐゴシック"/>
                        </a:rPr>
                        <a:t>、封筒などの印刷</a:t>
                      </a:r>
                    </a:p>
                  </a:txBody>
                  <a:tcPr marL="6465" marR="6465" marT="64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5"/>
                  </a:ext>
                </a:extLst>
              </a:tr>
              <a:tr h="373533">
                <a:tc vMerge="1">
                  <a:txBody>
                    <a:bodyPr/>
                    <a:lstStyle/>
                    <a:p>
                      <a:endParaRPr kumimoji="1" lang="ja-JP" altLang="en-US"/>
                    </a:p>
                  </a:txBody>
                  <a:tcPr/>
                </a:tc>
                <a:tc>
                  <a:txBody>
                    <a:bodyPr/>
                    <a:lstStyle/>
                    <a:p>
                      <a:pPr algn="l" fontAlgn="ctr"/>
                      <a:r>
                        <a:rPr lang="ja-JP" altLang="en-US" sz="1200" b="0" i="0" u="none" strike="noStrike" dirty="0" smtClean="0">
                          <a:solidFill>
                            <a:srgbClr val="000000"/>
                          </a:solidFill>
                          <a:effectLst/>
                          <a:latin typeface="ＭＳ Ｐゴシック"/>
                        </a:rPr>
                        <a:t>②清掃</a:t>
                      </a:r>
                      <a:r>
                        <a:rPr lang="ja-JP" altLang="en-US" sz="1200" b="0" i="0" u="none" strike="noStrike" dirty="0">
                          <a:solidFill>
                            <a:srgbClr val="000000"/>
                          </a:solidFill>
                          <a:effectLst/>
                          <a:latin typeface="ＭＳ Ｐゴシック"/>
                        </a:rPr>
                        <a:t>・施設管理</a:t>
                      </a:r>
                    </a:p>
                  </a:txBody>
                  <a:tcPr marL="6465" marR="6465" marT="64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清掃、除草作業、施設</a:t>
                      </a:r>
                      <a:r>
                        <a:rPr lang="ja-JP" altLang="en-US" sz="1200" b="0" i="0" u="none" strike="noStrike" dirty="0" smtClean="0">
                          <a:solidFill>
                            <a:srgbClr val="000000"/>
                          </a:solidFill>
                          <a:effectLst/>
                          <a:latin typeface="ＭＳ Ｐゴシック"/>
                        </a:rPr>
                        <a:t>管理</a:t>
                      </a:r>
                      <a:r>
                        <a:rPr lang="ja-JP" altLang="en-US" sz="1200" b="0" i="0" u="none" strike="noStrike" dirty="0">
                          <a:solidFill>
                            <a:srgbClr val="000000"/>
                          </a:solidFill>
                          <a:effectLst/>
                          <a:latin typeface="ＭＳ Ｐゴシック"/>
                        </a:rPr>
                        <a:t>　など</a:t>
                      </a:r>
                    </a:p>
                  </a:txBody>
                  <a:tcPr marL="6465" marR="6465" marT="64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7"/>
                  </a:ext>
                </a:extLst>
              </a:tr>
              <a:tr h="312181">
                <a:tc vMerge="1">
                  <a:txBody>
                    <a:bodyPr/>
                    <a:lstStyle/>
                    <a:p>
                      <a:endParaRPr kumimoji="1" lang="ja-JP" altLang="en-US"/>
                    </a:p>
                  </a:txBody>
                  <a:tcPr/>
                </a:tc>
                <a:tc>
                  <a:txBody>
                    <a:bodyPr/>
                    <a:lstStyle/>
                    <a:p>
                      <a:pPr algn="l" fontAlgn="ctr"/>
                      <a:r>
                        <a:rPr lang="ja-JP" altLang="en-US" sz="1200" b="0" i="0" u="none" strike="noStrike" dirty="0">
                          <a:solidFill>
                            <a:srgbClr val="000000"/>
                          </a:solidFill>
                          <a:effectLst/>
                          <a:latin typeface="ＭＳ Ｐゴシック"/>
                        </a:rPr>
                        <a:t>③</a:t>
                      </a:r>
                      <a:r>
                        <a:rPr lang="ja-JP" altLang="en-US" sz="1200" b="0" i="0" u="none" strike="noStrike" dirty="0" smtClean="0">
                          <a:solidFill>
                            <a:srgbClr val="000000"/>
                          </a:solidFill>
                          <a:effectLst/>
                          <a:latin typeface="ＭＳ Ｐゴシック"/>
                        </a:rPr>
                        <a:t>情報処理</a:t>
                      </a:r>
                      <a:endParaRPr lang="ja-JP" altLang="en-US" sz="1200" b="0" i="0" u="none" strike="noStrike" dirty="0">
                        <a:solidFill>
                          <a:srgbClr val="000000"/>
                        </a:solidFill>
                        <a:effectLst/>
                        <a:latin typeface="ＭＳ Ｐゴシック"/>
                      </a:endParaRPr>
                    </a:p>
                  </a:txBody>
                  <a:tcPr marL="6465" marR="6465" marT="64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ホームページ作成</a:t>
                      </a:r>
                      <a:r>
                        <a:rPr lang="ja-JP" altLang="en-US" sz="1200" b="0" i="0" u="none" strike="noStrike" dirty="0" smtClean="0">
                          <a:solidFill>
                            <a:srgbClr val="000000"/>
                          </a:solidFill>
                          <a:effectLst/>
                          <a:latin typeface="ＭＳ Ｐゴシック"/>
                        </a:rPr>
                        <a:t>、データ</a:t>
                      </a:r>
                      <a:r>
                        <a:rPr lang="ja-JP" altLang="en-US" sz="1200" b="0" i="0" u="none" strike="noStrike" dirty="0">
                          <a:solidFill>
                            <a:srgbClr val="000000"/>
                          </a:solidFill>
                          <a:effectLst/>
                          <a:latin typeface="ＭＳ Ｐゴシック"/>
                        </a:rPr>
                        <a:t>入力・</a:t>
                      </a:r>
                      <a:r>
                        <a:rPr lang="ja-JP" altLang="en-US" sz="1200" b="0" i="0" u="none" strike="noStrike" dirty="0" smtClean="0">
                          <a:solidFill>
                            <a:srgbClr val="000000"/>
                          </a:solidFill>
                          <a:effectLst/>
                          <a:latin typeface="ＭＳ Ｐゴシック"/>
                        </a:rPr>
                        <a:t>集計</a:t>
                      </a:r>
                      <a:r>
                        <a:rPr lang="ja-JP" altLang="en-US" sz="1200" b="0" i="0" u="none" strike="noStrike" dirty="0">
                          <a:solidFill>
                            <a:srgbClr val="000000"/>
                          </a:solidFill>
                          <a:effectLst/>
                          <a:latin typeface="ＭＳ Ｐゴシック"/>
                        </a:rPr>
                        <a:t>　など</a:t>
                      </a:r>
                    </a:p>
                  </a:txBody>
                  <a:tcPr marL="6465" marR="6465" marT="64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8"/>
                  </a:ext>
                </a:extLst>
              </a:tr>
              <a:tr h="373533">
                <a:tc vMerge="1">
                  <a:txBody>
                    <a:bodyPr/>
                    <a:lstStyle/>
                    <a:p>
                      <a:endParaRPr kumimoji="1" lang="ja-JP" altLang="en-US"/>
                    </a:p>
                  </a:txBody>
                  <a:tcPr/>
                </a:tc>
                <a:tc>
                  <a:txBody>
                    <a:bodyPr/>
                    <a:lstStyle/>
                    <a:p>
                      <a:pPr algn="l" fontAlgn="ctr"/>
                      <a:r>
                        <a:rPr lang="ja-JP" altLang="en-US" sz="1200" b="0" i="0" u="none" strike="noStrike" dirty="0">
                          <a:solidFill>
                            <a:srgbClr val="000000"/>
                          </a:solidFill>
                          <a:effectLst/>
                          <a:latin typeface="ＭＳ Ｐゴシック"/>
                        </a:rPr>
                        <a:t>④</a:t>
                      </a:r>
                      <a:r>
                        <a:rPr lang="ja-JP" altLang="en-US" sz="1200" b="0" i="0" u="none" strike="noStrike" dirty="0" smtClean="0">
                          <a:solidFill>
                            <a:srgbClr val="000000"/>
                          </a:solidFill>
                          <a:effectLst/>
                          <a:latin typeface="ＭＳ Ｐゴシック"/>
                        </a:rPr>
                        <a:t>飲食店</a:t>
                      </a:r>
                      <a:r>
                        <a:rPr lang="ja-JP" altLang="en-US" sz="1200" b="0" i="0" u="none" strike="noStrike" dirty="0">
                          <a:solidFill>
                            <a:srgbClr val="000000"/>
                          </a:solidFill>
                          <a:effectLst/>
                          <a:latin typeface="ＭＳ Ｐゴシック"/>
                        </a:rPr>
                        <a:t>等の運営</a:t>
                      </a:r>
                    </a:p>
                  </a:txBody>
                  <a:tcPr marL="6465" marR="6465" marT="64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売店、レストラン、喫茶店　など</a:t>
                      </a:r>
                    </a:p>
                  </a:txBody>
                  <a:tcPr marL="6465" marR="6465" marT="64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9"/>
                  </a:ext>
                </a:extLst>
              </a:tr>
              <a:tr h="501589">
                <a:tc vMerge="1">
                  <a:txBody>
                    <a:bodyPr/>
                    <a:lstStyle/>
                    <a:p>
                      <a:endParaRPr kumimoji="1" lang="ja-JP" altLang="en-US"/>
                    </a:p>
                  </a:txBody>
                  <a:tcPr/>
                </a:tc>
                <a:tc>
                  <a:txBody>
                    <a:bodyPr/>
                    <a:lstStyle/>
                    <a:p>
                      <a:pPr algn="l" fontAlgn="ctr"/>
                      <a:r>
                        <a:rPr lang="ja-JP" altLang="en-US" sz="1200" b="0" i="0" u="none" strike="noStrike" dirty="0">
                          <a:solidFill>
                            <a:srgbClr val="000000"/>
                          </a:solidFill>
                          <a:effectLst/>
                          <a:latin typeface="ＭＳ Ｐゴシック"/>
                        </a:rPr>
                        <a:t>⑤</a:t>
                      </a:r>
                      <a:r>
                        <a:rPr lang="ja-JP" altLang="en-US" sz="1200" b="0" i="0" u="none" strike="noStrike" dirty="0" smtClean="0">
                          <a:solidFill>
                            <a:srgbClr val="000000"/>
                          </a:solidFill>
                          <a:effectLst/>
                          <a:latin typeface="ＭＳ Ｐゴシック"/>
                        </a:rPr>
                        <a:t>その他</a:t>
                      </a:r>
                      <a:r>
                        <a:rPr lang="ja-JP" altLang="en-US" sz="1200" b="0" i="0" u="none" strike="noStrike" dirty="0">
                          <a:solidFill>
                            <a:srgbClr val="000000"/>
                          </a:solidFill>
                          <a:effectLst/>
                          <a:latin typeface="ＭＳ Ｐゴシック"/>
                        </a:rPr>
                        <a:t>のサービス・役務</a:t>
                      </a:r>
                    </a:p>
                  </a:txBody>
                  <a:tcPr marL="6465" marR="6465" marT="64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仕分け・発送、袋</a:t>
                      </a:r>
                      <a:r>
                        <a:rPr lang="ja-JP" altLang="en-US" sz="1200" b="0" i="0" u="none" strike="noStrike" dirty="0" smtClean="0">
                          <a:solidFill>
                            <a:srgbClr val="000000"/>
                          </a:solidFill>
                          <a:effectLst/>
                          <a:latin typeface="ＭＳ Ｐゴシック"/>
                        </a:rPr>
                        <a:t>詰、資源</a:t>
                      </a:r>
                      <a:r>
                        <a:rPr lang="ja-JP" altLang="en-US" sz="1200" b="0" i="0" u="none" strike="noStrike" dirty="0">
                          <a:solidFill>
                            <a:srgbClr val="000000"/>
                          </a:solidFill>
                          <a:effectLst/>
                          <a:latin typeface="ＭＳ Ｐゴシック"/>
                        </a:rPr>
                        <a:t>回収・</a:t>
                      </a:r>
                      <a:r>
                        <a:rPr lang="ja-JP" altLang="en-US" sz="1200" b="0" i="0" u="none" strike="noStrike" dirty="0" smtClean="0">
                          <a:solidFill>
                            <a:srgbClr val="000000"/>
                          </a:solidFill>
                          <a:effectLst/>
                          <a:latin typeface="ＭＳ Ｐゴシック"/>
                        </a:rPr>
                        <a:t>分別、箱折り、野菜カット</a:t>
                      </a:r>
                      <a:r>
                        <a:rPr lang="ja-JP" altLang="en-US" sz="1200" b="0" i="0" u="none" strike="noStrike" dirty="0">
                          <a:solidFill>
                            <a:srgbClr val="000000"/>
                          </a:solidFill>
                          <a:effectLst/>
                          <a:latin typeface="ＭＳ Ｐゴシック"/>
                        </a:rPr>
                        <a:t>　など</a:t>
                      </a:r>
                    </a:p>
                  </a:txBody>
                  <a:tcPr marL="6465" marR="6465" marT="64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bl>
          </a:graphicData>
        </a:graphic>
      </p:graphicFrame>
      <p:sp>
        <p:nvSpPr>
          <p:cNvPr id="2" name="四角形吹き出し 1"/>
          <p:cNvSpPr/>
          <p:nvPr/>
        </p:nvSpPr>
        <p:spPr>
          <a:xfrm rot="5400000">
            <a:off x="5307213" y="699109"/>
            <a:ext cx="478079" cy="2246211"/>
          </a:xfrm>
          <a:prstGeom prst="wedgeRectCallout">
            <a:avLst>
              <a:gd name="adj1" fmla="val -23068"/>
              <a:gd name="adj2" fmla="val 58017"/>
            </a:avLst>
          </a:prstGeom>
          <a:noFill/>
          <a:ln w="952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4428569" y="1599589"/>
            <a:ext cx="2314673" cy="461665"/>
          </a:xfrm>
          <a:prstGeom prst="rect">
            <a:avLst/>
          </a:prstGeom>
          <a:noFill/>
        </p:spPr>
        <p:txBody>
          <a:bodyPr wrap="none" rtlCol="0">
            <a:spAutoFit/>
          </a:bodyPr>
          <a:lstStyle/>
          <a:p>
            <a:r>
              <a:rPr kumimoji="1" lang="ja-JP" altLang="en-US" sz="1200" dirty="0" smtClean="0"/>
              <a:t>本県はこちらが主になります。</a:t>
            </a:r>
            <a:endParaRPr kumimoji="1" lang="en-US" altLang="ja-JP" sz="1200" dirty="0" smtClean="0"/>
          </a:p>
          <a:p>
            <a:r>
              <a:rPr kumimoji="1" lang="en-US" altLang="ja-JP" sz="1100" dirty="0" smtClean="0"/>
              <a:t>※</a:t>
            </a:r>
            <a:r>
              <a:rPr kumimoji="1" lang="en-US" altLang="ja-JP" sz="1200" dirty="0" smtClean="0"/>
              <a:t>P.4</a:t>
            </a:r>
            <a:r>
              <a:rPr kumimoji="1" lang="ja-JP" altLang="en-US" sz="1100" dirty="0" smtClean="0"/>
              <a:t>に一覧の</a:t>
            </a:r>
            <a:r>
              <a:rPr kumimoji="1" lang="en-US" altLang="ja-JP" sz="1100" dirty="0" smtClean="0"/>
              <a:t>URL</a:t>
            </a:r>
            <a:r>
              <a:rPr kumimoji="1" lang="ja-JP" altLang="en-US" sz="1100" dirty="0" smtClean="0"/>
              <a:t>を載せています。</a:t>
            </a:r>
            <a:endParaRPr kumimoji="1" lang="ja-JP" altLang="en-US" sz="1100" dirty="0"/>
          </a:p>
        </p:txBody>
      </p:sp>
      <p:sp>
        <p:nvSpPr>
          <p:cNvPr id="21" name="テキスト ボックス 20"/>
          <p:cNvSpPr txBox="1"/>
          <p:nvPr/>
        </p:nvSpPr>
        <p:spPr>
          <a:xfrm>
            <a:off x="6532270" y="8779098"/>
            <a:ext cx="325730" cy="338554"/>
          </a:xfrm>
          <a:prstGeom prst="rect">
            <a:avLst/>
          </a:prstGeom>
          <a:noFill/>
        </p:spPr>
        <p:txBody>
          <a:bodyPr wrap="none" rtlCol="0">
            <a:spAutoFit/>
          </a:bodyPr>
          <a:lstStyle/>
          <a:p>
            <a:r>
              <a:rPr kumimoji="1" lang="ja-JP" altLang="en-US" sz="1600" dirty="0" smtClean="0"/>
              <a:t>２</a:t>
            </a:r>
            <a:endParaRPr kumimoji="1" lang="ja-JP" altLang="en-US" sz="1600" dirty="0"/>
          </a:p>
        </p:txBody>
      </p:sp>
    </p:spTree>
    <p:extLst>
      <p:ext uri="{BB962C8B-B14F-4D97-AF65-F5344CB8AC3E}">
        <p14:creationId xmlns:p14="http://schemas.microsoft.com/office/powerpoint/2010/main" val="39416186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横巻き 1"/>
          <p:cNvSpPr/>
          <p:nvPr/>
        </p:nvSpPr>
        <p:spPr>
          <a:xfrm>
            <a:off x="529280" y="10806"/>
            <a:ext cx="6013450" cy="597535"/>
          </a:xfrm>
          <a:prstGeom prst="horizontalScroll">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 name="正方形/長方形 2"/>
          <p:cNvSpPr/>
          <p:nvPr/>
        </p:nvSpPr>
        <p:spPr>
          <a:xfrm>
            <a:off x="1719157" y="126430"/>
            <a:ext cx="4954860" cy="369332"/>
          </a:xfrm>
          <a:prstGeom prst="rect">
            <a:avLst/>
          </a:prstGeom>
        </p:spPr>
        <p:txBody>
          <a:bodyPr wrap="square">
            <a:spAutoFit/>
          </a:bodyPr>
          <a:lstStyle/>
          <a:p>
            <a:r>
              <a:rPr lang="ja-JP" altLang="ja-JP" b="1" dirty="0" err="1" smtClean="0">
                <a:ea typeface="HG丸ｺﾞｼｯｸM-PRO" panose="020F0600000000000000" pitchFamily="50" charset="-128"/>
                <a:cs typeface="Times New Roman" panose="02020603050405020304" pitchFamily="18" charset="0"/>
              </a:rPr>
              <a:t>障</a:t>
            </a:r>
            <a:r>
              <a:rPr lang="ja-JP" altLang="ja-JP" b="1" dirty="0" err="1">
                <a:ea typeface="HG丸ｺﾞｼｯｸM-PRO" panose="020F0600000000000000" pitchFamily="50" charset="-128"/>
                <a:cs typeface="Times New Roman" panose="02020603050405020304" pitchFamily="18" charset="0"/>
              </a:rPr>
              <a:t>がい</a:t>
            </a:r>
            <a:r>
              <a:rPr lang="ja-JP" altLang="ja-JP" b="1" dirty="0">
                <a:ea typeface="HG丸ｺﾞｼｯｸM-PRO" panose="020F0600000000000000" pitchFamily="50" charset="-128"/>
                <a:cs typeface="Times New Roman" panose="02020603050405020304" pitchFamily="18" charset="0"/>
              </a:rPr>
              <a:t>者就労等からの調達事例</a:t>
            </a:r>
            <a:endParaRPr lang="ja-JP" altLang="en-US" dirty="0"/>
          </a:p>
        </p:txBody>
      </p:sp>
      <p:sp>
        <p:nvSpPr>
          <p:cNvPr id="4" name="正方形/長方形 3"/>
          <p:cNvSpPr/>
          <p:nvPr/>
        </p:nvSpPr>
        <p:spPr>
          <a:xfrm>
            <a:off x="492711" y="549201"/>
            <a:ext cx="6251004" cy="646331"/>
          </a:xfrm>
          <a:prstGeom prst="rect">
            <a:avLst/>
          </a:prstGeom>
        </p:spPr>
        <p:txBody>
          <a:bodyPr wrap="square">
            <a:spAutoFit/>
          </a:bodyPr>
          <a:lstStyle/>
          <a:p>
            <a:pPr marL="635" indent="139700" algn="just">
              <a:spcAft>
                <a:spcPts val="0"/>
              </a:spcAft>
            </a:pPr>
            <a:r>
              <a:rPr lang="ja-JP" altLang="ja-JP" sz="1200" kern="100" dirty="0">
                <a:latin typeface="Century" panose="02040604050505020304" pitchFamily="18" charset="0"/>
                <a:ea typeface="HG丸ｺﾞｼｯｸM-PRO" panose="020F0600000000000000" pitchFamily="50" charset="-128"/>
                <a:cs typeface="Times New Roman" panose="02020603050405020304" pitchFamily="18" charset="0"/>
              </a:rPr>
              <a:t>庁内の</a:t>
            </a:r>
            <a:r>
              <a:rPr lang="ja-JP" altLang="ja-JP" sz="1200" kern="100" dirty="0" err="1">
                <a:latin typeface="Century" panose="02040604050505020304" pitchFamily="18" charset="0"/>
                <a:ea typeface="HG丸ｺﾞｼｯｸM-PRO" panose="020F0600000000000000" pitchFamily="50" charset="-128"/>
                <a:cs typeface="Times New Roman" panose="02020603050405020304" pitchFamily="18" charset="0"/>
              </a:rPr>
              <a:t>障がい</a:t>
            </a:r>
            <a:r>
              <a:rPr lang="ja-JP" altLang="ja-JP" sz="1200" kern="100" dirty="0">
                <a:latin typeface="Century" panose="02040604050505020304" pitchFamily="18" charset="0"/>
                <a:ea typeface="HG丸ｺﾞｼｯｸM-PRO" panose="020F0600000000000000" pitchFamily="50" charset="-128"/>
                <a:cs typeface="Times New Roman" panose="02020603050405020304" pitchFamily="18" charset="0"/>
              </a:rPr>
              <a:t>者就労施設等からの調達事例をご紹介します。</a:t>
            </a:r>
            <a:endParaRPr lang="ja-JP" altLang="ja-JP" sz="1100" kern="100" dirty="0">
              <a:latin typeface="Century" panose="02040604050505020304" pitchFamily="18" charset="0"/>
              <a:ea typeface="ＭＳ 明朝" panose="02020609040205080304" pitchFamily="17" charset="-128"/>
              <a:cs typeface="Times New Roman" panose="02020603050405020304" pitchFamily="18" charset="0"/>
            </a:endParaRPr>
          </a:p>
          <a:p>
            <a:r>
              <a:rPr lang="ja-JP" altLang="ja-JP" sz="1200" dirty="0">
                <a:ea typeface="HG丸ｺﾞｼｯｸM-PRO" panose="020F0600000000000000" pitchFamily="50" charset="-128"/>
                <a:cs typeface="Times New Roman" panose="02020603050405020304" pitchFamily="18" charset="0"/>
              </a:rPr>
              <a:t>下記の事例のとおり様々な物品・役務の調達が可能です。調達する物品や役務の内容に</a:t>
            </a:r>
            <a:r>
              <a:rPr lang="ja-JP" altLang="ja-JP" sz="1100" dirty="0">
                <a:ea typeface="HG丸ｺﾞｼｯｸM-PRO" panose="020F0600000000000000" pitchFamily="50" charset="-128"/>
                <a:cs typeface="Times New Roman" panose="02020603050405020304" pitchFamily="18" charset="0"/>
              </a:rPr>
              <a:t>よって</a:t>
            </a:r>
            <a:r>
              <a:rPr lang="ja-JP" altLang="ja-JP" sz="1200" dirty="0">
                <a:ea typeface="HG丸ｺﾞｼｯｸM-PRO" panose="020F0600000000000000" pitchFamily="50" charset="-128"/>
                <a:cs typeface="Times New Roman" panose="02020603050405020304" pitchFamily="18" charset="0"/>
              </a:rPr>
              <a:t>、価格や内容量、作業期間の調整等も可能ですので、是非、ご活用ください。</a:t>
            </a:r>
            <a:endParaRPr lang="ja-JP" altLang="en-US" sz="1200" dirty="0"/>
          </a:p>
        </p:txBody>
      </p:sp>
      <p:sp>
        <p:nvSpPr>
          <p:cNvPr id="11" name="正方形/長方形 10"/>
          <p:cNvSpPr/>
          <p:nvPr/>
        </p:nvSpPr>
        <p:spPr>
          <a:xfrm>
            <a:off x="324223" y="1118060"/>
            <a:ext cx="1082348" cy="307777"/>
          </a:xfrm>
          <a:prstGeom prst="rect">
            <a:avLst/>
          </a:prstGeom>
        </p:spPr>
        <p:txBody>
          <a:bodyPr wrap="none">
            <a:spAutoFit/>
          </a:bodyPr>
          <a:lstStyle/>
          <a:p>
            <a:r>
              <a:rPr lang="ja-JP" altLang="ja-JP" sz="1400" b="1" dirty="0">
                <a:ea typeface="ＭＳ 明朝" panose="02020609040205080304" pitchFamily="17" charset="-128"/>
                <a:cs typeface="Times New Roman" panose="02020603050405020304" pitchFamily="18" charset="0"/>
              </a:rPr>
              <a:t>【物品等】</a:t>
            </a:r>
            <a:endParaRPr lang="ja-JP" altLang="en-US" sz="1400" dirty="0"/>
          </a:p>
        </p:txBody>
      </p:sp>
      <p:sp>
        <p:nvSpPr>
          <p:cNvPr id="12" name="正方形/長方形 11"/>
          <p:cNvSpPr/>
          <p:nvPr/>
        </p:nvSpPr>
        <p:spPr>
          <a:xfrm>
            <a:off x="503760" y="1351039"/>
            <a:ext cx="902811" cy="307777"/>
          </a:xfrm>
          <a:prstGeom prst="rect">
            <a:avLst/>
          </a:prstGeom>
        </p:spPr>
        <p:txBody>
          <a:bodyPr wrap="none">
            <a:spAutoFit/>
          </a:bodyPr>
          <a:lstStyle/>
          <a:p>
            <a:r>
              <a:rPr lang="ja-JP" altLang="ja-JP" sz="1400" b="1" dirty="0">
                <a:ea typeface="ＭＳ 明朝" panose="02020609040205080304" pitchFamily="17" charset="-128"/>
                <a:cs typeface="Times New Roman" panose="02020603050405020304" pitchFamily="18" charset="0"/>
              </a:rPr>
              <a:t>《被服》</a:t>
            </a:r>
            <a:endParaRPr lang="ja-JP" altLang="en-US" sz="1400" dirty="0"/>
          </a:p>
        </p:txBody>
      </p:sp>
      <p:graphicFrame>
        <p:nvGraphicFramePr>
          <p:cNvPr id="13" name="表 12"/>
          <p:cNvGraphicFramePr>
            <a:graphicFrameLocks noGrp="1"/>
          </p:cNvGraphicFramePr>
          <p:nvPr>
            <p:extLst>
              <p:ext uri="{D42A27DB-BD31-4B8C-83A1-F6EECF244321}">
                <p14:modId xmlns:p14="http://schemas.microsoft.com/office/powerpoint/2010/main" val="1455957006"/>
              </p:ext>
            </p:extLst>
          </p:nvPr>
        </p:nvGraphicFramePr>
        <p:xfrm>
          <a:off x="461635" y="1612763"/>
          <a:ext cx="6120765" cy="797082"/>
        </p:xfrm>
        <a:graphic>
          <a:graphicData uri="http://schemas.openxmlformats.org/drawingml/2006/table">
            <a:tbl>
              <a:tblPr firstRow="1" firstCol="1" bandRow="1">
                <a:tableStyleId>{5940675A-B579-460E-94D1-54222C63F5DA}</a:tableStyleId>
              </a:tblPr>
              <a:tblGrid>
                <a:gridCol w="990600">
                  <a:extLst>
                    <a:ext uri="{9D8B030D-6E8A-4147-A177-3AD203B41FA5}">
                      <a16:colId xmlns:a16="http://schemas.microsoft.com/office/drawing/2014/main" val="22512389"/>
                    </a:ext>
                  </a:extLst>
                </a:gridCol>
                <a:gridCol w="5130165">
                  <a:extLst>
                    <a:ext uri="{9D8B030D-6E8A-4147-A177-3AD203B41FA5}">
                      <a16:colId xmlns:a16="http://schemas.microsoft.com/office/drawing/2014/main" val="3583888512"/>
                    </a:ext>
                  </a:extLst>
                </a:gridCol>
              </a:tblGrid>
              <a:tr h="370910">
                <a:tc>
                  <a:txBody>
                    <a:bodyPr/>
                    <a:lstStyle/>
                    <a:p>
                      <a:pPr algn="ctr">
                        <a:spcAft>
                          <a:spcPts val="0"/>
                        </a:spcAft>
                      </a:pPr>
                      <a:r>
                        <a:rPr lang="ja-JP" sz="1100" kern="100">
                          <a:effectLst/>
                        </a:rPr>
                        <a:t>用途、品目等</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1100" kern="100" dirty="0">
                          <a:effectLst/>
                        </a:rPr>
                        <a:t>作業服、防寒服等</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79261430"/>
                  </a:ext>
                </a:extLst>
              </a:tr>
              <a:tr h="426172">
                <a:tc>
                  <a:txBody>
                    <a:bodyPr/>
                    <a:lstStyle/>
                    <a:p>
                      <a:pPr algn="ctr">
                        <a:spcAft>
                          <a:spcPts val="0"/>
                        </a:spcAft>
                      </a:pPr>
                      <a:r>
                        <a:rPr lang="ja-JP" sz="1100" kern="100" dirty="0">
                          <a:effectLst/>
                        </a:rPr>
                        <a:t>調達部局</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1100" kern="100" dirty="0">
                          <a:effectLst/>
                        </a:rPr>
                        <a:t>総務部、危機管理部、企画調整部、生活環境部、保健福祉部、商工労働部</a:t>
                      </a:r>
                      <a:r>
                        <a:rPr lang="ja-JP" sz="1100" kern="100" dirty="0" smtClean="0">
                          <a:effectLst/>
                        </a:rPr>
                        <a:t>、</a:t>
                      </a:r>
                      <a:endParaRPr lang="en-US" altLang="ja-JP" sz="1100" kern="100" dirty="0" smtClean="0">
                        <a:effectLst/>
                      </a:endParaRPr>
                    </a:p>
                    <a:p>
                      <a:pPr algn="just">
                        <a:spcAft>
                          <a:spcPts val="0"/>
                        </a:spcAft>
                      </a:pPr>
                      <a:r>
                        <a:rPr lang="ja-JP" sz="1100" kern="100" dirty="0" smtClean="0">
                          <a:effectLst/>
                        </a:rPr>
                        <a:t>農林</a:t>
                      </a:r>
                      <a:r>
                        <a:rPr lang="ja-JP" sz="1100" kern="100" dirty="0">
                          <a:effectLst/>
                        </a:rPr>
                        <a:t>水産部、土木部、出納局、企業局、教育委員会</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676293041"/>
                  </a:ext>
                </a:extLst>
              </a:tr>
            </a:tbl>
          </a:graphicData>
        </a:graphic>
      </p:graphicFrame>
      <p:sp>
        <p:nvSpPr>
          <p:cNvPr id="14" name="正方形/長方形 13"/>
          <p:cNvSpPr/>
          <p:nvPr/>
        </p:nvSpPr>
        <p:spPr>
          <a:xfrm>
            <a:off x="450101" y="2388836"/>
            <a:ext cx="972061" cy="307777"/>
          </a:xfrm>
          <a:prstGeom prst="rect">
            <a:avLst/>
          </a:prstGeom>
        </p:spPr>
        <p:txBody>
          <a:bodyPr wrap="none">
            <a:spAutoFit/>
          </a:bodyPr>
          <a:lstStyle/>
          <a:p>
            <a:pPr marL="68580" algn="just">
              <a:spcAft>
                <a:spcPts val="0"/>
              </a:spcAft>
            </a:pPr>
            <a:r>
              <a:rPr lang="ja-JP" altLang="ja-JP" sz="1400" b="1" kern="100" dirty="0">
                <a:latin typeface="Century" panose="02040604050505020304" pitchFamily="18" charset="0"/>
                <a:ea typeface="ＭＳ 明朝" panose="02020609040205080304" pitchFamily="17" charset="-128"/>
                <a:cs typeface="Times New Roman" panose="02020603050405020304" pitchFamily="18" charset="0"/>
              </a:rPr>
              <a:t>《花苗》</a:t>
            </a:r>
            <a:endParaRPr lang="ja-JP" alt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6" name="正方形/長方形 15"/>
          <p:cNvSpPr/>
          <p:nvPr/>
        </p:nvSpPr>
        <p:spPr>
          <a:xfrm>
            <a:off x="461634" y="3359327"/>
            <a:ext cx="2159566" cy="307777"/>
          </a:xfrm>
          <a:prstGeom prst="rect">
            <a:avLst/>
          </a:prstGeom>
        </p:spPr>
        <p:txBody>
          <a:bodyPr wrap="none">
            <a:spAutoFit/>
          </a:bodyPr>
          <a:lstStyle/>
          <a:p>
            <a:r>
              <a:rPr lang="ja-JP" altLang="ja-JP" sz="1400" b="1" dirty="0">
                <a:latin typeface="Century" panose="02040604050505020304" pitchFamily="18" charset="0"/>
                <a:ea typeface="ＭＳ 明朝" panose="02020609040205080304" pitchFamily="17" charset="-128"/>
                <a:cs typeface="Times New Roman" panose="02020603050405020304" pitchFamily="18" charset="0"/>
              </a:rPr>
              <a:t>《手工芸品、木工品等》</a:t>
            </a:r>
            <a:endParaRPr lang="ja-JP" altLang="en-US" sz="1400" dirty="0"/>
          </a:p>
        </p:txBody>
      </p:sp>
      <p:sp>
        <p:nvSpPr>
          <p:cNvPr id="5" name="正方形/長方形 4"/>
          <p:cNvSpPr/>
          <p:nvPr/>
        </p:nvSpPr>
        <p:spPr>
          <a:xfrm>
            <a:off x="461634" y="4280094"/>
            <a:ext cx="902811" cy="307777"/>
          </a:xfrm>
          <a:prstGeom prst="rect">
            <a:avLst/>
          </a:prstGeom>
        </p:spPr>
        <p:txBody>
          <a:bodyPr wrap="none">
            <a:spAutoFit/>
          </a:bodyPr>
          <a:lstStyle/>
          <a:p>
            <a:r>
              <a:rPr lang="ja-JP" altLang="ja-JP" sz="1400" b="1" dirty="0">
                <a:latin typeface="Century" panose="02040604050505020304" pitchFamily="18" charset="0"/>
                <a:ea typeface="ＭＳ 明朝" panose="02020609040205080304" pitchFamily="17" charset="-128"/>
                <a:cs typeface="Times New Roman" panose="02020603050405020304" pitchFamily="18" charset="0"/>
              </a:rPr>
              <a:t>《食品》</a:t>
            </a:r>
            <a:endParaRPr lang="ja-JP" altLang="en-US" sz="1400" dirty="0"/>
          </a:p>
        </p:txBody>
      </p:sp>
      <p:graphicFrame>
        <p:nvGraphicFramePr>
          <p:cNvPr id="6" name="表 5"/>
          <p:cNvGraphicFramePr>
            <a:graphicFrameLocks noGrp="1"/>
          </p:cNvGraphicFramePr>
          <p:nvPr>
            <p:extLst>
              <p:ext uri="{D42A27DB-BD31-4B8C-83A1-F6EECF244321}">
                <p14:modId xmlns:p14="http://schemas.microsoft.com/office/powerpoint/2010/main" val="2191289479"/>
              </p:ext>
            </p:extLst>
          </p:nvPr>
        </p:nvGraphicFramePr>
        <p:xfrm>
          <a:off x="450100" y="4552795"/>
          <a:ext cx="6120765" cy="608657"/>
        </p:xfrm>
        <a:graphic>
          <a:graphicData uri="http://schemas.openxmlformats.org/drawingml/2006/table">
            <a:tbl>
              <a:tblPr firstRow="1" firstCol="1" bandRow="1">
                <a:tableStyleId>{5940675A-B579-460E-94D1-54222C63F5DA}</a:tableStyleId>
              </a:tblPr>
              <a:tblGrid>
                <a:gridCol w="990600">
                  <a:extLst>
                    <a:ext uri="{9D8B030D-6E8A-4147-A177-3AD203B41FA5}">
                      <a16:colId xmlns:a16="http://schemas.microsoft.com/office/drawing/2014/main" val="3785174678"/>
                    </a:ext>
                  </a:extLst>
                </a:gridCol>
                <a:gridCol w="5130165">
                  <a:extLst>
                    <a:ext uri="{9D8B030D-6E8A-4147-A177-3AD203B41FA5}">
                      <a16:colId xmlns:a16="http://schemas.microsoft.com/office/drawing/2014/main" val="3870165457"/>
                    </a:ext>
                  </a:extLst>
                </a:gridCol>
              </a:tblGrid>
              <a:tr h="298513">
                <a:tc>
                  <a:txBody>
                    <a:bodyPr/>
                    <a:lstStyle/>
                    <a:p>
                      <a:pPr algn="ctr">
                        <a:spcAft>
                          <a:spcPts val="0"/>
                        </a:spcAft>
                      </a:pPr>
                      <a:r>
                        <a:rPr lang="ja-JP" sz="1100" kern="100" dirty="0">
                          <a:effectLst/>
                        </a:rPr>
                        <a:t>用途、品目等</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1100" kern="100" dirty="0">
                          <a:effectLst/>
                        </a:rPr>
                        <a:t>イベント配布、研修講師謝礼、イベントの昼食</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077699768"/>
                  </a:ext>
                </a:extLst>
              </a:tr>
              <a:tr h="310144">
                <a:tc>
                  <a:txBody>
                    <a:bodyPr/>
                    <a:lstStyle/>
                    <a:p>
                      <a:pPr algn="ctr">
                        <a:spcAft>
                          <a:spcPts val="0"/>
                        </a:spcAft>
                      </a:pPr>
                      <a:r>
                        <a:rPr lang="ja-JP" sz="1100" kern="100" dirty="0">
                          <a:effectLst/>
                        </a:rPr>
                        <a:t>調達課室</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1100" kern="100" dirty="0">
                          <a:effectLst/>
                        </a:rPr>
                        <a:t>会津保健福祉事務所、特別支援教育課</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4086664004"/>
                  </a:ext>
                </a:extLst>
              </a:tr>
            </a:tbl>
          </a:graphicData>
        </a:graphic>
      </p:graphicFrame>
      <p:sp>
        <p:nvSpPr>
          <p:cNvPr id="7" name="正方形/長方形 6"/>
          <p:cNvSpPr/>
          <p:nvPr/>
        </p:nvSpPr>
        <p:spPr>
          <a:xfrm>
            <a:off x="492711" y="5156089"/>
            <a:ext cx="1620957" cy="307777"/>
          </a:xfrm>
          <a:prstGeom prst="rect">
            <a:avLst/>
          </a:prstGeom>
        </p:spPr>
        <p:txBody>
          <a:bodyPr wrap="none">
            <a:spAutoFit/>
          </a:bodyPr>
          <a:lstStyle/>
          <a:p>
            <a:r>
              <a:rPr lang="ja-JP" altLang="ja-JP" sz="1400" b="1" dirty="0">
                <a:latin typeface="Century" panose="02040604050505020304" pitchFamily="18" charset="0"/>
                <a:ea typeface="ＭＳ 明朝" panose="02020609040205080304" pitchFamily="17" charset="-128"/>
                <a:cs typeface="Times New Roman" panose="02020603050405020304" pitchFamily="18" charset="0"/>
              </a:rPr>
              <a:t>《その他の物品》</a:t>
            </a:r>
            <a:endParaRPr lang="ja-JP" altLang="en-US" sz="1400" dirty="0"/>
          </a:p>
        </p:txBody>
      </p:sp>
      <p:graphicFrame>
        <p:nvGraphicFramePr>
          <p:cNvPr id="8" name="表 7"/>
          <p:cNvGraphicFramePr>
            <a:graphicFrameLocks noGrp="1"/>
          </p:cNvGraphicFramePr>
          <p:nvPr>
            <p:extLst>
              <p:ext uri="{D42A27DB-BD31-4B8C-83A1-F6EECF244321}">
                <p14:modId xmlns:p14="http://schemas.microsoft.com/office/powerpoint/2010/main" val="1118308311"/>
              </p:ext>
            </p:extLst>
          </p:nvPr>
        </p:nvGraphicFramePr>
        <p:xfrm>
          <a:off x="450100" y="5449563"/>
          <a:ext cx="6120765" cy="582521"/>
        </p:xfrm>
        <a:graphic>
          <a:graphicData uri="http://schemas.openxmlformats.org/drawingml/2006/table">
            <a:tbl>
              <a:tblPr firstRow="1" firstCol="1" bandRow="1">
                <a:tableStyleId>{5940675A-B579-460E-94D1-54222C63F5DA}</a:tableStyleId>
              </a:tblPr>
              <a:tblGrid>
                <a:gridCol w="990600">
                  <a:extLst>
                    <a:ext uri="{9D8B030D-6E8A-4147-A177-3AD203B41FA5}">
                      <a16:colId xmlns:a16="http://schemas.microsoft.com/office/drawing/2014/main" val="2783604464"/>
                    </a:ext>
                  </a:extLst>
                </a:gridCol>
                <a:gridCol w="5130165">
                  <a:extLst>
                    <a:ext uri="{9D8B030D-6E8A-4147-A177-3AD203B41FA5}">
                      <a16:colId xmlns:a16="http://schemas.microsoft.com/office/drawing/2014/main" val="3401906414"/>
                    </a:ext>
                  </a:extLst>
                </a:gridCol>
              </a:tblGrid>
              <a:tr h="289905">
                <a:tc>
                  <a:txBody>
                    <a:bodyPr/>
                    <a:lstStyle/>
                    <a:p>
                      <a:pPr algn="ctr">
                        <a:spcAft>
                          <a:spcPts val="0"/>
                        </a:spcAft>
                      </a:pPr>
                      <a:r>
                        <a:rPr lang="ja-JP" sz="1100" kern="100" dirty="0">
                          <a:effectLst/>
                        </a:rPr>
                        <a:t>用途、品目等</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1100" kern="100" dirty="0">
                          <a:effectLst/>
                        </a:rPr>
                        <a:t>ストーブ用ペレット、割り箸</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358277467"/>
                  </a:ext>
                </a:extLst>
              </a:tr>
              <a:tr h="292616">
                <a:tc>
                  <a:txBody>
                    <a:bodyPr/>
                    <a:lstStyle/>
                    <a:p>
                      <a:pPr algn="ctr">
                        <a:spcAft>
                          <a:spcPts val="0"/>
                        </a:spcAft>
                      </a:pPr>
                      <a:r>
                        <a:rPr lang="ja-JP" sz="1100" kern="100" dirty="0">
                          <a:effectLst/>
                        </a:rPr>
                        <a:t>調達課室</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1100" kern="100" dirty="0">
                          <a:effectLst/>
                        </a:rPr>
                        <a:t>会津地方振興局、南会津保健福祉事務所、南会津農林事務所</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292986079"/>
                  </a:ext>
                </a:extLst>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4262946398"/>
              </p:ext>
            </p:extLst>
          </p:nvPr>
        </p:nvGraphicFramePr>
        <p:xfrm>
          <a:off x="461634" y="2690021"/>
          <a:ext cx="6120765" cy="661213"/>
        </p:xfrm>
        <a:graphic>
          <a:graphicData uri="http://schemas.openxmlformats.org/drawingml/2006/table">
            <a:tbl>
              <a:tblPr firstRow="1" firstCol="1" bandRow="1">
                <a:tableStyleId>{5940675A-B579-460E-94D1-54222C63F5DA}</a:tableStyleId>
              </a:tblPr>
              <a:tblGrid>
                <a:gridCol w="990600">
                  <a:extLst>
                    <a:ext uri="{9D8B030D-6E8A-4147-A177-3AD203B41FA5}">
                      <a16:colId xmlns:a16="http://schemas.microsoft.com/office/drawing/2014/main" val="1210736036"/>
                    </a:ext>
                  </a:extLst>
                </a:gridCol>
                <a:gridCol w="5130165">
                  <a:extLst>
                    <a:ext uri="{9D8B030D-6E8A-4147-A177-3AD203B41FA5}">
                      <a16:colId xmlns:a16="http://schemas.microsoft.com/office/drawing/2014/main" val="2960646373"/>
                    </a:ext>
                  </a:extLst>
                </a:gridCol>
              </a:tblGrid>
              <a:tr h="270105">
                <a:tc>
                  <a:txBody>
                    <a:bodyPr/>
                    <a:lstStyle/>
                    <a:p>
                      <a:pPr algn="ctr">
                        <a:spcAft>
                          <a:spcPts val="0"/>
                        </a:spcAft>
                      </a:pPr>
                      <a:r>
                        <a:rPr lang="ja-JP" sz="1100" kern="100">
                          <a:effectLst/>
                        </a:rPr>
                        <a:t>用途、品目等</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1100" kern="100" dirty="0">
                          <a:effectLst/>
                        </a:rPr>
                        <a:t>花壇用、沿道緑化対策用（パンジー、サルビア、マリーゴールド等）</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882287200"/>
                  </a:ext>
                </a:extLst>
              </a:tr>
              <a:tr h="391108">
                <a:tc>
                  <a:txBody>
                    <a:bodyPr/>
                    <a:lstStyle/>
                    <a:p>
                      <a:pPr algn="ctr">
                        <a:spcAft>
                          <a:spcPts val="0"/>
                        </a:spcAft>
                      </a:pPr>
                      <a:r>
                        <a:rPr lang="ja-JP" sz="1100" kern="100" dirty="0">
                          <a:effectLst/>
                        </a:rPr>
                        <a:t>調達課室</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1100" kern="100" dirty="0">
                          <a:effectLst/>
                        </a:rPr>
                        <a:t>施設管理課、中央児童相談所、県中建設事務所、保原土木事務所</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510298926"/>
                  </a:ext>
                </a:extLst>
              </a:tr>
            </a:tbl>
          </a:graphicData>
        </a:graphic>
      </p:graphicFrame>
      <p:graphicFrame>
        <p:nvGraphicFramePr>
          <p:cNvPr id="10" name="表 9"/>
          <p:cNvGraphicFramePr>
            <a:graphicFrameLocks noGrp="1"/>
          </p:cNvGraphicFramePr>
          <p:nvPr>
            <p:extLst>
              <p:ext uri="{D42A27DB-BD31-4B8C-83A1-F6EECF244321}">
                <p14:modId xmlns:p14="http://schemas.microsoft.com/office/powerpoint/2010/main" val="863626763"/>
              </p:ext>
            </p:extLst>
          </p:nvPr>
        </p:nvGraphicFramePr>
        <p:xfrm>
          <a:off x="453208" y="3625980"/>
          <a:ext cx="6120765" cy="641043"/>
        </p:xfrm>
        <a:graphic>
          <a:graphicData uri="http://schemas.openxmlformats.org/drawingml/2006/table">
            <a:tbl>
              <a:tblPr firstRow="1" firstCol="1" bandRow="1">
                <a:tableStyleId>{5940675A-B579-460E-94D1-54222C63F5DA}</a:tableStyleId>
              </a:tblPr>
              <a:tblGrid>
                <a:gridCol w="990600">
                  <a:extLst>
                    <a:ext uri="{9D8B030D-6E8A-4147-A177-3AD203B41FA5}">
                      <a16:colId xmlns:a16="http://schemas.microsoft.com/office/drawing/2014/main" val="89562735"/>
                    </a:ext>
                  </a:extLst>
                </a:gridCol>
                <a:gridCol w="5130165">
                  <a:extLst>
                    <a:ext uri="{9D8B030D-6E8A-4147-A177-3AD203B41FA5}">
                      <a16:colId xmlns:a16="http://schemas.microsoft.com/office/drawing/2014/main" val="366289338"/>
                    </a:ext>
                  </a:extLst>
                </a:gridCol>
              </a:tblGrid>
              <a:tr h="259324">
                <a:tc>
                  <a:txBody>
                    <a:bodyPr/>
                    <a:lstStyle/>
                    <a:p>
                      <a:pPr algn="ctr">
                        <a:spcAft>
                          <a:spcPts val="0"/>
                        </a:spcAft>
                      </a:pPr>
                      <a:r>
                        <a:rPr lang="ja-JP" sz="1100" kern="100">
                          <a:effectLst/>
                        </a:rPr>
                        <a:t>用途、品目等</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1100" kern="100" dirty="0">
                          <a:effectLst/>
                        </a:rPr>
                        <a:t>イベント記念品、啓発用資材（キーホルダー、マグネット、ポケットティッシュ等）</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501514087"/>
                  </a:ext>
                </a:extLst>
              </a:tr>
              <a:tr h="381719">
                <a:tc>
                  <a:txBody>
                    <a:bodyPr/>
                    <a:lstStyle/>
                    <a:p>
                      <a:pPr algn="ctr">
                        <a:spcAft>
                          <a:spcPts val="0"/>
                        </a:spcAft>
                      </a:pPr>
                      <a:r>
                        <a:rPr lang="ja-JP" sz="1100" kern="100" dirty="0">
                          <a:effectLst/>
                        </a:rPr>
                        <a:t>調達課室</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1100" kern="100" dirty="0">
                          <a:effectLst/>
                        </a:rPr>
                        <a:t>相双地方振興局、会津保健福祉事務所、</a:t>
                      </a:r>
                      <a:r>
                        <a:rPr lang="ja-JP" sz="1100" kern="100" dirty="0" err="1">
                          <a:effectLst/>
                        </a:rPr>
                        <a:t>障がい</a:t>
                      </a:r>
                      <a:r>
                        <a:rPr lang="ja-JP" sz="1100" kern="100" dirty="0">
                          <a:effectLst/>
                        </a:rPr>
                        <a:t>福祉課</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540812398"/>
                  </a:ext>
                </a:extLst>
              </a:tr>
            </a:tbl>
          </a:graphicData>
        </a:graphic>
      </p:graphicFrame>
      <p:sp>
        <p:nvSpPr>
          <p:cNvPr id="18" name="正方形/長方形 17"/>
          <p:cNvSpPr/>
          <p:nvPr/>
        </p:nvSpPr>
        <p:spPr>
          <a:xfrm>
            <a:off x="321274" y="6025448"/>
            <a:ext cx="1063112" cy="369332"/>
          </a:xfrm>
          <a:prstGeom prst="rect">
            <a:avLst/>
          </a:prstGeom>
        </p:spPr>
        <p:txBody>
          <a:bodyPr wrap="none">
            <a:spAutoFit/>
          </a:bodyPr>
          <a:lstStyle/>
          <a:p>
            <a:r>
              <a:rPr lang="ja-JP" altLang="ja-JP" b="1" dirty="0" smtClean="0">
                <a:ea typeface="ＭＳ 明朝" panose="02020609040205080304" pitchFamily="17" charset="-128"/>
                <a:cs typeface="Times New Roman" panose="02020603050405020304" pitchFamily="18" charset="0"/>
              </a:rPr>
              <a:t>【</a:t>
            </a:r>
            <a:r>
              <a:rPr lang="ja-JP" altLang="ja-JP" sz="1600" b="1" dirty="0" smtClean="0">
                <a:ea typeface="ＭＳ 明朝" panose="02020609040205080304" pitchFamily="17" charset="-128"/>
                <a:cs typeface="Times New Roman" panose="02020603050405020304" pitchFamily="18" charset="0"/>
              </a:rPr>
              <a:t>役務</a:t>
            </a:r>
            <a:r>
              <a:rPr lang="ja-JP" altLang="ja-JP" b="1" dirty="0" smtClean="0">
                <a:ea typeface="ＭＳ 明朝" panose="02020609040205080304" pitchFamily="17" charset="-128"/>
                <a:cs typeface="Times New Roman" panose="02020603050405020304" pitchFamily="18" charset="0"/>
              </a:rPr>
              <a:t>】</a:t>
            </a:r>
            <a:endParaRPr lang="ja-JP" altLang="en-US" dirty="0"/>
          </a:p>
        </p:txBody>
      </p:sp>
      <p:sp>
        <p:nvSpPr>
          <p:cNvPr id="19" name="正方形/長方形 18"/>
          <p:cNvSpPr/>
          <p:nvPr/>
        </p:nvSpPr>
        <p:spPr>
          <a:xfrm>
            <a:off x="476952" y="6300192"/>
            <a:ext cx="1082348" cy="307777"/>
          </a:xfrm>
          <a:prstGeom prst="rect">
            <a:avLst/>
          </a:prstGeom>
        </p:spPr>
        <p:txBody>
          <a:bodyPr wrap="none">
            <a:spAutoFit/>
          </a:bodyPr>
          <a:lstStyle/>
          <a:p>
            <a:r>
              <a:rPr lang="ja-JP" altLang="ja-JP" sz="1400" b="1" dirty="0">
                <a:latin typeface="Century" panose="02040604050505020304" pitchFamily="18" charset="0"/>
                <a:ea typeface="ＭＳ 明朝" panose="02020609040205080304" pitchFamily="17" charset="-128"/>
                <a:cs typeface="Times New Roman" panose="02020603050405020304" pitchFamily="18" charset="0"/>
              </a:rPr>
              <a:t>《印刷物》</a:t>
            </a:r>
            <a:endParaRPr lang="ja-JP" altLang="en-US" sz="1400" dirty="0"/>
          </a:p>
        </p:txBody>
      </p:sp>
      <p:graphicFrame>
        <p:nvGraphicFramePr>
          <p:cNvPr id="20" name="表 19"/>
          <p:cNvGraphicFramePr>
            <a:graphicFrameLocks noGrp="1"/>
          </p:cNvGraphicFramePr>
          <p:nvPr>
            <p:extLst>
              <p:ext uri="{D42A27DB-BD31-4B8C-83A1-F6EECF244321}">
                <p14:modId xmlns:p14="http://schemas.microsoft.com/office/powerpoint/2010/main" val="3382846967"/>
              </p:ext>
            </p:extLst>
          </p:nvPr>
        </p:nvGraphicFramePr>
        <p:xfrm>
          <a:off x="450100" y="6563730"/>
          <a:ext cx="6120765" cy="759406"/>
        </p:xfrm>
        <a:graphic>
          <a:graphicData uri="http://schemas.openxmlformats.org/drawingml/2006/table">
            <a:tbl>
              <a:tblPr firstRow="1" firstCol="1" bandRow="1">
                <a:tableStyleId>{5940675A-B579-460E-94D1-54222C63F5DA}</a:tableStyleId>
              </a:tblPr>
              <a:tblGrid>
                <a:gridCol w="990600">
                  <a:extLst>
                    <a:ext uri="{9D8B030D-6E8A-4147-A177-3AD203B41FA5}">
                      <a16:colId xmlns:a16="http://schemas.microsoft.com/office/drawing/2014/main" val="2754788236"/>
                    </a:ext>
                  </a:extLst>
                </a:gridCol>
                <a:gridCol w="5130165">
                  <a:extLst>
                    <a:ext uri="{9D8B030D-6E8A-4147-A177-3AD203B41FA5}">
                      <a16:colId xmlns:a16="http://schemas.microsoft.com/office/drawing/2014/main" val="1218393960"/>
                    </a:ext>
                  </a:extLst>
                </a:gridCol>
              </a:tblGrid>
              <a:tr h="364536">
                <a:tc>
                  <a:txBody>
                    <a:bodyPr/>
                    <a:lstStyle/>
                    <a:p>
                      <a:pPr algn="ctr">
                        <a:spcAft>
                          <a:spcPts val="0"/>
                        </a:spcAft>
                      </a:pPr>
                      <a:r>
                        <a:rPr lang="ja-JP" sz="1100" kern="100">
                          <a:effectLst/>
                        </a:rPr>
                        <a:t>用途、品目等</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1100" kern="100" dirty="0">
                          <a:effectLst/>
                        </a:rPr>
                        <a:t>職員名刺、委員名刺、会議資料印刷</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4184471902"/>
                  </a:ext>
                </a:extLst>
              </a:tr>
              <a:tr h="394870">
                <a:tc>
                  <a:txBody>
                    <a:bodyPr/>
                    <a:lstStyle/>
                    <a:p>
                      <a:pPr algn="ctr">
                        <a:spcAft>
                          <a:spcPts val="0"/>
                        </a:spcAft>
                      </a:pPr>
                      <a:r>
                        <a:rPr lang="ja-JP" sz="1100" kern="100" dirty="0">
                          <a:effectLst/>
                        </a:rPr>
                        <a:t>調達課室</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1100" kern="100" dirty="0">
                          <a:effectLst/>
                        </a:rPr>
                        <a:t>保健福祉総務課、中央児童相談所、特別支援学校、監査委員事務局、</a:t>
                      </a:r>
                      <a:endParaRPr lang="ja-JP" sz="1050" kern="100" dirty="0">
                        <a:effectLst/>
                      </a:endParaRPr>
                    </a:p>
                    <a:p>
                      <a:pPr algn="just">
                        <a:spcAft>
                          <a:spcPts val="0"/>
                        </a:spcAft>
                      </a:pPr>
                      <a:r>
                        <a:rPr lang="ja-JP" sz="1100" kern="100" dirty="0">
                          <a:effectLst/>
                        </a:rPr>
                        <a:t>人事委員会事務局、</a:t>
                      </a:r>
                      <a:r>
                        <a:rPr lang="ja-JP" sz="1100" kern="100" dirty="0" err="1">
                          <a:effectLst/>
                        </a:rPr>
                        <a:t>障がい</a:t>
                      </a:r>
                      <a:r>
                        <a:rPr lang="ja-JP" sz="1100" kern="100" dirty="0">
                          <a:effectLst/>
                        </a:rPr>
                        <a:t>福祉課</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442451438"/>
                  </a:ext>
                </a:extLst>
              </a:tr>
            </a:tbl>
          </a:graphicData>
        </a:graphic>
      </p:graphicFrame>
      <p:sp>
        <p:nvSpPr>
          <p:cNvPr id="21" name="正方形/長方形 20"/>
          <p:cNvSpPr/>
          <p:nvPr/>
        </p:nvSpPr>
        <p:spPr>
          <a:xfrm>
            <a:off x="409222" y="7310121"/>
            <a:ext cx="1620957" cy="307777"/>
          </a:xfrm>
          <a:prstGeom prst="rect">
            <a:avLst/>
          </a:prstGeom>
        </p:spPr>
        <p:txBody>
          <a:bodyPr wrap="none">
            <a:spAutoFit/>
          </a:bodyPr>
          <a:lstStyle/>
          <a:p>
            <a:pPr algn="just">
              <a:spcAft>
                <a:spcPts val="0"/>
              </a:spcAft>
            </a:pPr>
            <a:r>
              <a:rPr lang="ja-JP" altLang="ja-JP" sz="1400" b="1" kern="100" dirty="0">
                <a:latin typeface="Century" panose="02040604050505020304" pitchFamily="18" charset="0"/>
                <a:ea typeface="ＭＳ 明朝" panose="02020609040205080304" pitchFamily="17" charset="-128"/>
                <a:cs typeface="Times New Roman" panose="02020603050405020304" pitchFamily="18" charset="0"/>
              </a:rPr>
              <a:t>《クリーニング》</a:t>
            </a:r>
            <a:endParaRPr lang="ja-JP" alt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graphicFrame>
        <p:nvGraphicFramePr>
          <p:cNvPr id="22" name="表 21"/>
          <p:cNvGraphicFramePr>
            <a:graphicFrameLocks noGrp="1"/>
          </p:cNvGraphicFramePr>
          <p:nvPr>
            <p:extLst>
              <p:ext uri="{D42A27DB-BD31-4B8C-83A1-F6EECF244321}">
                <p14:modId xmlns:p14="http://schemas.microsoft.com/office/powerpoint/2010/main" val="2532467018"/>
              </p:ext>
            </p:extLst>
          </p:nvPr>
        </p:nvGraphicFramePr>
        <p:xfrm>
          <a:off x="421965" y="7612403"/>
          <a:ext cx="6120765" cy="538212"/>
        </p:xfrm>
        <a:graphic>
          <a:graphicData uri="http://schemas.openxmlformats.org/drawingml/2006/table">
            <a:tbl>
              <a:tblPr firstRow="1" firstCol="1" bandRow="1">
                <a:tableStyleId>{5940675A-B579-460E-94D1-54222C63F5DA}</a:tableStyleId>
              </a:tblPr>
              <a:tblGrid>
                <a:gridCol w="990600">
                  <a:extLst>
                    <a:ext uri="{9D8B030D-6E8A-4147-A177-3AD203B41FA5}">
                      <a16:colId xmlns:a16="http://schemas.microsoft.com/office/drawing/2014/main" val="2523690742"/>
                    </a:ext>
                  </a:extLst>
                </a:gridCol>
                <a:gridCol w="5130165">
                  <a:extLst>
                    <a:ext uri="{9D8B030D-6E8A-4147-A177-3AD203B41FA5}">
                      <a16:colId xmlns:a16="http://schemas.microsoft.com/office/drawing/2014/main" val="573879752"/>
                    </a:ext>
                  </a:extLst>
                </a:gridCol>
              </a:tblGrid>
              <a:tr h="253561">
                <a:tc>
                  <a:txBody>
                    <a:bodyPr/>
                    <a:lstStyle/>
                    <a:p>
                      <a:pPr algn="ctr">
                        <a:spcAft>
                          <a:spcPts val="0"/>
                        </a:spcAft>
                      </a:pPr>
                      <a:r>
                        <a:rPr lang="ja-JP" sz="1100" kern="100">
                          <a:effectLst/>
                        </a:rPr>
                        <a:t>用途、品目等</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1100" kern="100" dirty="0">
                          <a:effectLst/>
                        </a:rPr>
                        <a:t>クリーニング</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331876519"/>
                  </a:ext>
                </a:extLst>
              </a:tr>
              <a:tr h="284651">
                <a:tc>
                  <a:txBody>
                    <a:bodyPr/>
                    <a:lstStyle/>
                    <a:p>
                      <a:pPr algn="ctr">
                        <a:spcAft>
                          <a:spcPts val="0"/>
                        </a:spcAft>
                      </a:pPr>
                      <a:r>
                        <a:rPr lang="ja-JP" sz="1100" kern="100">
                          <a:effectLst/>
                        </a:rPr>
                        <a:t>調達課室</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altLang="en-US" sz="1050" kern="100" dirty="0" smtClean="0">
                          <a:effectLst/>
                          <a:latin typeface="Century" panose="02040604050505020304" pitchFamily="18" charset="0"/>
                          <a:ea typeface="ＭＳ 明朝" panose="02020609040205080304" pitchFamily="17" charset="-128"/>
                          <a:cs typeface="Times New Roman" panose="02020603050405020304" pitchFamily="18" charset="0"/>
                        </a:rPr>
                        <a:t>水産海洋研究センター</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914408332"/>
                  </a:ext>
                </a:extLst>
              </a:tr>
            </a:tbl>
          </a:graphicData>
        </a:graphic>
      </p:graphicFrame>
      <p:sp>
        <p:nvSpPr>
          <p:cNvPr id="23" name="正方形/長方形 22"/>
          <p:cNvSpPr/>
          <p:nvPr/>
        </p:nvSpPr>
        <p:spPr>
          <a:xfrm>
            <a:off x="399148" y="8158632"/>
            <a:ext cx="1620957" cy="307777"/>
          </a:xfrm>
          <a:prstGeom prst="rect">
            <a:avLst/>
          </a:prstGeom>
        </p:spPr>
        <p:txBody>
          <a:bodyPr wrap="none">
            <a:spAutoFit/>
          </a:bodyPr>
          <a:lstStyle/>
          <a:p>
            <a:pPr algn="just">
              <a:spcAft>
                <a:spcPts val="0"/>
              </a:spcAft>
            </a:pPr>
            <a:r>
              <a:rPr lang="ja-JP" altLang="ja-JP" sz="1400" b="1" kern="100" dirty="0">
                <a:latin typeface="Century" panose="02040604050505020304" pitchFamily="18" charset="0"/>
                <a:ea typeface="ＭＳ 明朝" panose="02020609040205080304" pitchFamily="17" charset="-128"/>
                <a:cs typeface="Times New Roman" panose="02020603050405020304" pitchFamily="18" charset="0"/>
              </a:rPr>
              <a:t>《その他の役務》</a:t>
            </a:r>
            <a:endParaRPr lang="ja-JP" alt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graphicFrame>
        <p:nvGraphicFramePr>
          <p:cNvPr id="24" name="表 23"/>
          <p:cNvGraphicFramePr>
            <a:graphicFrameLocks noGrp="1"/>
          </p:cNvGraphicFramePr>
          <p:nvPr>
            <p:extLst>
              <p:ext uri="{D42A27DB-BD31-4B8C-83A1-F6EECF244321}">
                <p14:modId xmlns:p14="http://schemas.microsoft.com/office/powerpoint/2010/main" val="3820851043"/>
              </p:ext>
            </p:extLst>
          </p:nvPr>
        </p:nvGraphicFramePr>
        <p:xfrm>
          <a:off x="421965" y="8474427"/>
          <a:ext cx="6120765" cy="590767"/>
        </p:xfrm>
        <a:graphic>
          <a:graphicData uri="http://schemas.openxmlformats.org/drawingml/2006/table">
            <a:tbl>
              <a:tblPr firstRow="1" firstCol="1" bandRow="1">
                <a:tableStyleId>{5940675A-B579-460E-94D1-54222C63F5DA}</a:tableStyleId>
              </a:tblPr>
              <a:tblGrid>
                <a:gridCol w="990600">
                  <a:extLst>
                    <a:ext uri="{9D8B030D-6E8A-4147-A177-3AD203B41FA5}">
                      <a16:colId xmlns:a16="http://schemas.microsoft.com/office/drawing/2014/main" val="2008693464"/>
                    </a:ext>
                  </a:extLst>
                </a:gridCol>
                <a:gridCol w="5130165">
                  <a:extLst>
                    <a:ext uri="{9D8B030D-6E8A-4147-A177-3AD203B41FA5}">
                      <a16:colId xmlns:a16="http://schemas.microsoft.com/office/drawing/2014/main" val="3518528609"/>
                    </a:ext>
                  </a:extLst>
                </a:gridCol>
              </a:tblGrid>
              <a:tr h="291547">
                <a:tc>
                  <a:txBody>
                    <a:bodyPr/>
                    <a:lstStyle/>
                    <a:p>
                      <a:pPr algn="just">
                        <a:spcAft>
                          <a:spcPts val="0"/>
                        </a:spcAft>
                      </a:pPr>
                      <a:r>
                        <a:rPr lang="ja-JP" sz="1100" kern="100">
                          <a:effectLst/>
                        </a:rPr>
                        <a:t>用途、品目等</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1100" kern="100" dirty="0">
                          <a:effectLst/>
                        </a:rPr>
                        <a:t>名刺点字プレス、袋詰め、剪定・除草作業</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507545745"/>
                  </a:ext>
                </a:extLst>
              </a:tr>
              <a:tr h="299220">
                <a:tc>
                  <a:txBody>
                    <a:bodyPr/>
                    <a:lstStyle/>
                    <a:p>
                      <a:pPr algn="ctr">
                        <a:spcAft>
                          <a:spcPts val="0"/>
                        </a:spcAft>
                      </a:pPr>
                      <a:r>
                        <a:rPr lang="ja-JP" sz="1100" kern="100">
                          <a:effectLst/>
                        </a:rPr>
                        <a:t>調達課室</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1100" kern="100" dirty="0">
                          <a:effectLst/>
                        </a:rPr>
                        <a:t>秘書課、県北地方振興局、県北保健福祉事務所、総合衛生学院、</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736185537"/>
                  </a:ext>
                </a:extLst>
              </a:tr>
            </a:tbl>
          </a:graphicData>
        </a:graphic>
      </p:graphicFrame>
      <p:sp>
        <p:nvSpPr>
          <p:cNvPr id="25" name="テキスト ボックス 24"/>
          <p:cNvSpPr txBox="1"/>
          <p:nvPr/>
        </p:nvSpPr>
        <p:spPr>
          <a:xfrm>
            <a:off x="6597352" y="8821762"/>
            <a:ext cx="325730" cy="338554"/>
          </a:xfrm>
          <a:prstGeom prst="rect">
            <a:avLst/>
          </a:prstGeom>
          <a:noFill/>
        </p:spPr>
        <p:txBody>
          <a:bodyPr wrap="none" rtlCol="0">
            <a:spAutoFit/>
          </a:bodyPr>
          <a:lstStyle/>
          <a:p>
            <a:r>
              <a:rPr kumimoji="1" lang="ja-JP" altLang="en-US" sz="1600" dirty="0" smtClean="0"/>
              <a:t>３</a:t>
            </a:r>
            <a:endParaRPr kumimoji="1" lang="ja-JP" altLang="en-US" sz="1600" dirty="0"/>
          </a:p>
        </p:txBody>
      </p:sp>
    </p:spTree>
    <p:extLst>
      <p:ext uri="{BB962C8B-B14F-4D97-AF65-F5344CB8AC3E}">
        <p14:creationId xmlns:p14="http://schemas.microsoft.com/office/powerpoint/2010/main" val="21363204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222824" y="4155482"/>
            <a:ext cx="3850953"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843475" y="4272843"/>
            <a:ext cx="2761422" cy="707886"/>
          </a:xfrm>
          <a:prstGeom prst="rect">
            <a:avLst/>
          </a:prstGeom>
          <a:noFill/>
        </p:spPr>
        <p:txBody>
          <a:bodyPr wrap="square" rtlCol="0">
            <a:spAutoFit/>
          </a:bodyPr>
          <a:lstStyle/>
          <a:p>
            <a:r>
              <a:rPr lang="ja-JP" altLang="en-US" sz="2000" dirty="0" smtClean="0">
                <a:solidFill>
                  <a:schemeClr val="bg1"/>
                </a:solidFill>
              </a:rPr>
              <a:t>県庁各課室、市町村等</a:t>
            </a:r>
            <a:endParaRPr lang="en-US" altLang="ja-JP" sz="2000" dirty="0" smtClean="0">
              <a:solidFill>
                <a:schemeClr val="bg1"/>
              </a:solidFill>
            </a:endParaRPr>
          </a:p>
          <a:p>
            <a:endParaRPr kumimoji="1" lang="ja-JP" altLang="en-US" sz="2000" dirty="0">
              <a:solidFill>
                <a:schemeClr val="bg1"/>
              </a:solidFill>
            </a:endParaRPr>
          </a:p>
        </p:txBody>
      </p:sp>
      <p:sp>
        <p:nvSpPr>
          <p:cNvPr id="8" name="角丸四角形 7"/>
          <p:cNvSpPr/>
          <p:nvPr/>
        </p:nvSpPr>
        <p:spPr>
          <a:xfrm>
            <a:off x="215948" y="5739046"/>
            <a:ext cx="3850953" cy="62060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福島県授産事業振興会</a:t>
            </a:r>
            <a:endParaRPr kumimoji="1" lang="en-US" altLang="ja-JP" dirty="0" smtClean="0"/>
          </a:p>
          <a:p>
            <a:pPr algn="ctr"/>
            <a:r>
              <a:rPr kumimoji="1" lang="en-US" altLang="ja-JP" dirty="0" smtClean="0"/>
              <a:t>Tel</a:t>
            </a:r>
            <a:r>
              <a:rPr kumimoji="1" lang="ja-JP" altLang="en-US" dirty="0" smtClean="0"/>
              <a:t>　</a:t>
            </a:r>
            <a:r>
              <a:rPr kumimoji="1" lang="en-US" altLang="ja-JP" dirty="0" smtClean="0"/>
              <a:t>024-563-1228</a:t>
            </a:r>
            <a:r>
              <a:rPr kumimoji="1" lang="ja-JP" altLang="en-US" dirty="0" smtClean="0"/>
              <a:t>　</a:t>
            </a:r>
            <a:r>
              <a:rPr kumimoji="1" lang="en-US" altLang="ja-JP" dirty="0" smtClean="0"/>
              <a:t>Fax  024-563-1234</a:t>
            </a:r>
            <a:endParaRPr kumimoji="1" lang="ja-JP" altLang="en-US" dirty="0"/>
          </a:p>
        </p:txBody>
      </p:sp>
      <p:sp>
        <p:nvSpPr>
          <p:cNvPr id="9" name="右矢印 8"/>
          <p:cNvSpPr/>
          <p:nvPr/>
        </p:nvSpPr>
        <p:spPr>
          <a:xfrm rot="5400000">
            <a:off x="488162" y="6495555"/>
            <a:ext cx="710626" cy="453820"/>
          </a:xfrm>
          <a:prstGeom prst="rightArrow">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右矢印 9"/>
          <p:cNvSpPr/>
          <p:nvPr/>
        </p:nvSpPr>
        <p:spPr>
          <a:xfrm rot="5400000">
            <a:off x="392993" y="5000437"/>
            <a:ext cx="918249" cy="453820"/>
          </a:xfrm>
          <a:prstGeom prst="rightArrow">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角丸四角形 2"/>
          <p:cNvSpPr/>
          <p:nvPr/>
        </p:nvSpPr>
        <p:spPr>
          <a:xfrm>
            <a:off x="306829" y="7077777"/>
            <a:ext cx="3633610" cy="534567"/>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err="1" smtClean="0"/>
              <a:t>各障がい</a:t>
            </a:r>
            <a:r>
              <a:rPr kumimoji="1" lang="ja-JP" altLang="en-US" sz="2000" dirty="0" smtClean="0"/>
              <a:t>者就労施設等</a:t>
            </a:r>
            <a:endParaRPr kumimoji="1" lang="ja-JP" altLang="en-US" sz="2000" dirty="0"/>
          </a:p>
        </p:txBody>
      </p:sp>
      <p:sp>
        <p:nvSpPr>
          <p:cNvPr id="12" name="テキスト ボックス 11"/>
          <p:cNvSpPr txBox="1"/>
          <p:nvPr/>
        </p:nvSpPr>
        <p:spPr>
          <a:xfrm>
            <a:off x="1012104" y="5191577"/>
            <a:ext cx="992579" cy="307777"/>
          </a:xfrm>
          <a:prstGeom prst="rect">
            <a:avLst/>
          </a:prstGeom>
          <a:noFill/>
        </p:spPr>
        <p:txBody>
          <a:bodyPr wrap="none" rtlCol="0">
            <a:spAutoFit/>
          </a:bodyPr>
          <a:lstStyle/>
          <a:p>
            <a:r>
              <a:rPr kumimoji="1" lang="ja-JP" altLang="en-US" sz="1400" dirty="0" smtClean="0"/>
              <a:t>見積・契約</a:t>
            </a:r>
            <a:endParaRPr kumimoji="1" lang="ja-JP" altLang="en-US" sz="1400" dirty="0"/>
          </a:p>
        </p:txBody>
      </p:sp>
      <p:sp>
        <p:nvSpPr>
          <p:cNvPr id="13" name="テキスト ボックス 12"/>
          <p:cNvSpPr txBox="1"/>
          <p:nvPr/>
        </p:nvSpPr>
        <p:spPr>
          <a:xfrm>
            <a:off x="1079028" y="6453081"/>
            <a:ext cx="543739" cy="307777"/>
          </a:xfrm>
          <a:prstGeom prst="rect">
            <a:avLst/>
          </a:prstGeom>
          <a:noFill/>
        </p:spPr>
        <p:txBody>
          <a:bodyPr wrap="none" rtlCol="0">
            <a:spAutoFit/>
          </a:bodyPr>
          <a:lstStyle/>
          <a:p>
            <a:r>
              <a:rPr kumimoji="1" lang="ja-JP" altLang="en-US" sz="1400" dirty="0" smtClean="0"/>
              <a:t>発注</a:t>
            </a:r>
            <a:endParaRPr kumimoji="1" lang="ja-JP" altLang="en-US" sz="1400" dirty="0"/>
          </a:p>
        </p:txBody>
      </p:sp>
      <p:sp>
        <p:nvSpPr>
          <p:cNvPr id="14" name="テキスト ボックス 13"/>
          <p:cNvSpPr txBox="1"/>
          <p:nvPr/>
        </p:nvSpPr>
        <p:spPr>
          <a:xfrm>
            <a:off x="1040982" y="4967477"/>
            <a:ext cx="1531188" cy="307777"/>
          </a:xfrm>
          <a:prstGeom prst="rect">
            <a:avLst/>
          </a:prstGeom>
          <a:noFill/>
        </p:spPr>
        <p:txBody>
          <a:bodyPr wrap="none" rtlCol="0">
            <a:spAutoFit/>
          </a:bodyPr>
          <a:lstStyle/>
          <a:p>
            <a:r>
              <a:rPr kumimoji="1" lang="ja-JP" altLang="en-US" sz="1400" dirty="0" smtClean="0"/>
              <a:t>発注相談・問合せ</a:t>
            </a:r>
            <a:endParaRPr kumimoji="1" lang="ja-JP" altLang="en-US" sz="1400" dirty="0"/>
          </a:p>
        </p:txBody>
      </p:sp>
      <p:sp>
        <p:nvSpPr>
          <p:cNvPr id="15" name="右矢印 14"/>
          <p:cNvSpPr/>
          <p:nvPr/>
        </p:nvSpPr>
        <p:spPr>
          <a:xfrm rot="16200000">
            <a:off x="2485200" y="6555028"/>
            <a:ext cx="624695" cy="420800"/>
          </a:xfrm>
          <a:prstGeom prst="rightArrow">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3007948" y="6560130"/>
            <a:ext cx="543739" cy="307777"/>
          </a:xfrm>
          <a:prstGeom prst="rect">
            <a:avLst/>
          </a:prstGeom>
          <a:noFill/>
        </p:spPr>
        <p:txBody>
          <a:bodyPr wrap="none" rtlCol="0">
            <a:spAutoFit/>
          </a:bodyPr>
          <a:lstStyle/>
          <a:p>
            <a:r>
              <a:rPr kumimoji="1" lang="ja-JP" altLang="en-US" sz="1400" dirty="0" smtClean="0"/>
              <a:t>納品</a:t>
            </a:r>
            <a:endParaRPr kumimoji="1" lang="ja-JP" altLang="en-US" sz="1400" dirty="0"/>
          </a:p>
        </p:txBody>
      </p:sp>
      <p:sp>
        <p:nvSpPr>
          <p:cNvPr id="17" name="右矢印 16"/>
          <p:cNvSpPr/>
          <p:nvPr/>
        </p:nvSpPr>
        <p:spPr>
          <a:xfrm rot="16200000">
            <a:off x="2322315" y="5053410"/>
            <a:ext cx="935491" cy="435778"/>
          </a:xfrm>
          <a:prstGeom prst="rightArrow">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2918180" y="5013644"/>
            <a:ext cx="633507" cy="523220"/>
          </a:xfrm>
          <a:prstGeom prst="rect">
            <a:avLst/>
          </a:prstGeom>
          <a:noFill/>
        </p:spPr>
        <p:txBody>
          <a:bodyPr wrap="none" rtlCol="0">
            <a:spAutoFit/>
          </a:bodyPr>
          <a:lstStyle/>
          <a:p>
            <a:r>
              <a:rPr kumimoji="1" lang="ja-JP" altLang="en-US" sz="1400" dirty="0" smtClean="0"/>
              <a:t>納品・</a:t>
            </a:r>
            <a:endParaRPr kumimoji="1" lang="en-US" altLang="ja-JP" sz="1400" dirty="0" smtClean="0"/>
          </a:p>
          <a:p>
            <a:r>
              <a:rPr kumimoji="1" lang="ja-JP" altLang="en-US" sz="1400" dirty="0" smtClean="0"/>
              <a:t>請求</a:t>
            </a:r>
            <a:endParaRPr kumimoji="1" lang="ja-JP" altLang="en-US" sz="1400" dirty="0"/>
          </a:p>
        </p:txBody>
      </p:sp>
      <p:sp>
        <p:nvSpPr>
          <p:cNvPr id="23" name="正方形/長方形 22"/>
          <p:cNvSpPr/>
          <p:nvPr/>
        </p:nvSpPr>
        <p:spPr>
          <a:xfrm>
            <a:off x="370136" y="469531"/>
            <a:ext cx="6145530" cy="2522855"/>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4" name="正方形/長方形 23"/>
          <p:cNvSpPr/>
          <p:nvPr/>
        </p:nvSpPr>
        <p:spPr>
          <a:xfrm>
            <a:off x="215948" y="89480"/>
            <a:ext cx="3477234" cy="338554"/>
          </a:xfrm>
          <a:prstGeom prst="rect">
            <a:avLst/>
          </a:prstGeom>
        </p:spPr>
        <p:txBody>
          <a:bodyPr wrap="none">
            <a:spAutoFit/>
          </a:bodyPr>
          <a:lstStyle/>
          <a:p>
            <a:r>
              <a:rPr lang="ja-JP" altLang="en-US" sz="1600" dirty="0" smtClean="0">
                <a:ea typeface="ＭＳ 明朝" panose="02020609040205080304" pitchFamily="17" charset="-128"/>
                <a:cs typeface="Times New Roman" panose="02020603050405020304" pitchFamily="18" charset="0"/>
              </a:rPr>
              <a:t>（参考）</a:t>
            </a:r>
            <a:r>
              <a:rPr lang="ja-JP" altLang="ja-JP" sz="1600" b="1" dirty="0" smtClean="0">
                <a:ea typeface="ＭＳ 明朝" panose="02020609040205080304" pitchFamily="17" charset="-128"/>
                <a:cs typeface="Times New Roman" panose="02020603050405020304" pitchFamily="18" charset="0"/>
              </a:rPr>
              <a:t>【</a:t>
            </a:r>
            <a:r>
              <a:rPr lang="ja-JP" altLang="ja-JP" sz="1600" dirty="0"/>
              <a:t>県内市町村</a:t>
            </a:r>
            <a:r>
              <a:rPr lang="ja-JP" altLang="ja-JP" sz="1600" dirty="0" smtClean="0"/>
              <a:t>の調達</a:t>
            </a:r>
            <a:r>
              <a:rPr lang="ja-JP" altLang="ja-JP" sz="1600" dirty="0"/>
              <a:t>事例</a:t>
            </a:r>
            <a:r>
              <a:rPr lang="ja-JP" altLang="ja-JP" sz="1600" b="1" dirty="0" smtClean="0">
                <a:ea typeface="ＭＳ 明朝" panose="02020609040205080304" pitchFamily="17" charset="-128"/>
                <a:cs typeface="Times New Roman" panose="02020603050405020304" pitchFamily="18" charset="0"/>
              </a:rPr>
              <a:t>】</a:t>
            </a:r>
            <a:endParaRPr lang="ja-JP" altLang="en-US" sz="1600" dirty="0"/>
          </a:p>
        </p:txBody>
      </p:sp>
      <p:sp>
        <p:nvSpPr>
          <p:cNvPr id="25" name="正方形/長方形 24"/>
          <p:cNvSpPr/>
          <p:nvPr/>
        </p:nvSpPr>
        <p:spPr>
          <a:xfrm>
            <a:off x="175998" y="499851"/>
            <a:ext cx="6533805" cy="2462213"/>
          </a:xfrm>
          <a:prstGeom prst="rect">
            <a:avLst/>
          </a:prstGeom>
        </p:spPr>
        <p:txBody>
          <a:bodyPr wrap="square">
            <a:spAutoFit/>
          </a:bodyPr>
          <a:lstStyle/>
          <a:p>
            <a:pPr marL="139700" indent="-139700" algn="just">
              <a:spcAft>
                <a:spcPts val="0"/>
              </a:spcAft>
            </a:pPr>
            <a:r>
              <a:rPr lang="en-US" altLang="ja-JP" sz="1400" kern="100" dirty="0" smtClean="0">
                <a:latin typeface="Century" panose="02040604050505020304" pitchFamily="18" charset="0"/>
                <a:ea typeface="ＭＳ 明朝" panose="02020609040205080304" pitchFamily="17" charset="-128"/>
                <a:cs typeface="Times New Roman" panose="02020603050405020304" pitchFamily="18" charset="0"/>
              </a:rPr>
              <a:t>       </a:t>
            </a:r>
            <a:r>
              <a:rPr lang="ja-JP" altLang="ja-JP" sz="14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郡山市</a:t>
            </a:r>
            <a:r>
              <a:rPr lang="ja-JP" altLang="ja-JP" sz="1400" kern="100" dirty="0">
                <a:latin typeface="Century" panose="02040604050505020304" pitchFamily="18" charset="0"/>
                <a:ea typeface="ＭＳ 明朝" panose="02020609040205080304" pitchFamily="17" charset="-128"/>
                <a:cs typeface="Times New Roman" panose="02020603050405020304" pitchFamily="18" charset="0"/>
              </a:rPr>
              <a:t>　ポケットティッシュケース、マグネット、封入れ作業、除草工</a:t>
            </a:r>
            <a:endParaRPr lang="ja-JP" altLang="ja-JP" sz="1200" kern="100" dirty="0">
              <a:latin typeface="Century" panose="02040604050505020304" pitchFamily="18" charset="0"/>
              <a:ea typeface="ＭＳ 明朝" panose="02020609040205080304" pitchFamily="17" charset="-128"/>
              <a:cs typeface="Times New Roman" panose="02020603050405020304" pitchFamily="18" charset="0"/>
            </a:endParaRPr>
          </a:p>
          <a:p>
            <a:pPr marL="139700" indent="-139700" algn="just">
              <a:spcAft>
                <a:spcPts val="0"/>
              </a:spcAft>
            </a:pPr>
            <a:r>
              <a:rPr lang="ja-JP" altLang="ja-JP" sz="1400" kern="100" dirty="0">
                <a:latin typeface="Century" panose="02040604050505020304" pitchFamily="18" charset="0"/>
                <a:ea typeface="ＭＳ 明朝" panose="02020609040205080304" pitchFamily="17" charset="-128"/>
                <a:cs typeface="Times New Roman" panose="02020603050405020304" pitchFamily="18" charset="0"/>
              </a:rPr>
              <a:t>　　</a:t>
            </a:r>
            <a:r>
              <a:rPr lang="ja-JP" altLang="ja-JP" sz="1400" kern="100" dirty="0">
                <a:latin typeface="ＭＳ ゴシック" panose="020B0609070205080204" pitchFamily="49" charset="-128"/>
                <a:ea typeface="ＭＳ ゴシック" panose="020B0609070205080204" pitchFamily="49" charset="-128"/>
                <a:cs typeface="Times New Roman" panose="02020603050405020304" pitchFamily="18" charset="0"/>
              </a:rPr>
              <a:t>会津若松市</a:t>
            </a:r>
            <a:r>
              <a:rPr lang="ja-JP" altLang="ja-JP" sz="1400" kern="100" dirty="0">
                <a:latin typeface="Century" panose="02040604050505020304" pitchFamily="18" charset="0"/>
                <a:ea typeface="ＭＳ 明朝" panose="02020609040205080304" pitchFamily="17" charset="-128"/>
                <a:cs typeface="Times New Roman" panose="02020603050405020304" pitchFamily="18" charset="0"/>
              </a:rPr>
              <a:t>　手漉き再生紙、菓子、生花、除草委託業務等</a:t>
            </a:r>
            <a:endParaRPr lang="ja-JP" altLang="ja-JP" sz="1200" kern="100" dirty="0">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ja-JP" altLang="ja-JP" sz="1400" kern="100" dirty="0">
                <a:latin typeface="Century" panose="02040604050505020304" pitchFamily="18" charset="0"/>
                <a:ea typeface="ＭＳ 明朝" panose="02020609040205080304" pitchFamily="17" charset="-128"/>
                <a:cs typeface="Times New Roman" panose="02020603050405020304" pitchFamily="18" charset="0"/>
              </a:rPr>
              <a:t>　　</a:t>
            </a:r>
            <a:r>
              <a:rPr lang="ja-JP" altLang="ja-JP" sz="1400" kern="100" dirty="0">
                <a:latin typeface="ＭＳ ゴシック" panose="020B0609070205080204" pitchFamily="49" charset="-128"/>
                <a:ea typeface="ＭＳ ゴシック" panose="020B0609070205080204" pitchFamily="49" charset="-128"/>
                <a:cs typeface="Times New Roman" panose="02020603050405020304" pitchFamily="18" charset="0"/>
              </a:rPr>
              <a:t>伊達市</a:t>
            </a:r>
            <a:r>
              <a:rPr lang="ja-JP" altLang="ja-JP" sz="1400" kern="100" dirty="0">
                <a:latin typeface="Century" panose="02040604050505020304" pitchFamily="18" charset="0"/>
                <a:ea typeface="ＭＳ 明朝" panose="02020609040205080304" pitchFamily="17" charset="-128"/>
                <a:cs typeface="Times New Roman" panose="02020603050405020304" pitchFamily="18" charset="0"/>
              </a:rPr>
              <a:t>　会議用弁当、清掃業務等</a:t>
            </a:r>
            <a:endParaRPr lang="ja-JP" altLang="ja-JP" sz="1200" kern="100" dirty="0">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ja-JP" altLang="ja-JP" sz="1400" kern="100" dirty="0">
                <a:latin typeface="Century" panose="02040604050505020304" pitchFamily="18" charset="0"/>
                <a:ea typeface="ＭＳ 明朝" panose="02020609040205080304" pitchFamily="17" charset="-128"/>
                <a:cs typeface="Times New Roman" panose="02020603050405020304" pitchFamily="18" charset="0"/>
              </a:rPr>
              <a:t>　　</a:t>
            </a:r>
            <a:r>
              <a:rPr lang="ja-JP" altLang="ja-JP" sz="1400" kern="100" dirty="0">
                <a:latin typeface="ＭＳ ゴシック" panose="020B0609070205080204" pitchFamily="49" charset="-128"/>
                <a:ea typeface="ＭＳ ゴシック" panose="020B0609070205080204" pitchFamily="49" charset="-128"/>
                <a:cs typeface="Times New Roman" panose="02020603050405020304" pitchFamily="18" charset="0"/>
              </a:rPr>
              <a:t>本宮市</a:t>
            </a:r>
            <a:r>
              <a:rPr lang="ja-JP" altLang="ja-JP" sz="1400" kern="100" dirty="0">
                <a:latin typeface="Century" panose="02040604050505020304" pitchFamily="18" charset="0"/>
                <a:ea typeface="ＭＳ 明朝" panose="02020609040205080304" pitchFamily="17" charset="-128"/>
                <a:cs typeface="Times New Roman" panose="02020603050405020304" pitchFamily="18" charset="0"/>
              </a:rPr>
              <a:t>　封筒の印刷、タクシー利用券の印刷</a:t>
            </a:r>
            <a:endParaRPr lang="ja-JP" altLang="ja-JP" sz="1200" kern="100" dirty="0">
              <a:latin typeface="Century" panose="02040604050505020304" pitchFamily="18" charset="0"/>
              <a:ea typeface="ＭＳ 明朝" panose="02020609040205080304" pitchFamily="17" charset="-128"/>
              <a:cs typeface="Times New Roman" panose="02020603050405020304" pitchFamily="18" charset="0"/>
            </a:endParaRPr>
          </a:p>
          <a:p>
            <a:pPr marL="139700" indent="-139700" algn="just">
              <a:spcAft>
                <a:spcPts val="0"/>
              </a:spcAft>
            </a:pPr>
            <a:r>
              <a:rPr lang="ja-JP" altLang="ja-JP" sz="1400" kern="100" dirty="0">
                <a:latin typeface="Century" panose="02040604050505020304" pitchFamily="18" charset="0"/>
                <a:ea typeface="ＭＳ 明朝" panose="02020609040205080304" pitchFamily="17" charset="-128"/>
                <a:cs typeface="Times New Roman" panose="02020603050405020304" pitchFamily="18" charset="0"/>
              </a:rPr>
              <a:t>　　</a:t>
            </a:r>
            <a:r>
              <a:rPr lang="ja-JP" altLang="ja-JP" sz="1400" kern="100" dirty="0">
                <a:latin typeface="ＭＳ ゴシック" panose="020B0609070205080204" pitchFamily="49" charset="-128"/>
                <a:ea typeface="ＭＳ ゴシック" panose="020B0609070205080204" pitchFamily="49" charset="-128"/>
                <a:cs typeface="Times New Roman" panose="02020603050405020304" pitchFamily="18" charset="0"/>
              </a:rPr>
              <a:t>相馬市</a:t>
            </a:r>
            <a:r>
              <a:rPr lang="ja-JP" altLang="ja-JP" sz="1400" kern="100" dirty="0">
                <a:latin typeface="Century" panose="02040604050505020304" pitchFamily="18" charset="0"/>
                <a:ea typeface="ＭＳ 明朝" panose="02020609040205080304" pitchFamily="17" charset="-128"/>
                <a:cs typeface="Times New Roman" panose="02020603050405020304" pitchFamily="18" charset="0"/>
              </a:rPr>
              <a:t>　保健センター清掃業務</a:t>
            </a:r>
            <a:endParaRPr lang="ja-JP" altLang="ja-JP" sz="1200" kern="100" dirty="0">
              <a:latin typeface="Century" panose="02040604050505020304" pitchFamily="18" charset="0"/>
              <a:ea typeface="ＭＳ 明朝" panose="02020609040205080304" pitchFamily="17" charset="-128"/>
              <a:cs typeface="Times New Roman" panose="02020603050405020304" pitchFamily="18" charset="0"/>
            </a:endParaRPr>
          </a:p>
          <a:p>
            <a:pPr marL="139700" indent="-139700" algn="just">
              <a:spcAft>
                <a:spcPts val="0"/>
              </a:spcAft>
            </a:pPr>
            <a:r>
              <a:rPr lang="ja-JP" altLang="ja-JP" sz="1400" kern="100" dirty="0">
                <a:latin typeface="Century" panose="02040604050505020304" pitchFamily="18" charset="0"/>
                <a:ea typeface="ＭＳ 明朝" panose="02020609040205080304" pitchFamily="17" charset="-128"/>
                <a:cs typeface="Times New Roman" panose="02020603050405020304" pitchFamily="18" charset="0"/>
              </a:rPr>
              <a:t>　　</a:t>
            </a:r>
            <a:r>
              <a:rPr lang="ja-JP" altLang="ja-JP" sz="1400" kern="100" dirty="0">
                <a:latin typeface="ＭＳ ゴシック" panose="020B0609070205080204" pitchFamily="49" charset="-128"/>
                <a:ea typeface="ＭＳ ゴシック" panose="020B0609070205080204" pitchFamily="49" charset="-128"/>
                <a:cs typeface="Times New Roman" panose="02020603050405020304" pitchFamily="18" charset="0"/>
              </a:rPr>
              <a:t>石川町</a:t>
            </a:r>
            <a:r>
              <a:rPr lang="ja-JP" altLang="ja-JP" sz="1400" kern="100" dirty="0">
                <a:latin typeface="Century" panose="02040604050505020304" pitchFamily="18" charset="0"/>
                <a:ea typeface="ＭＳ 明朝" panose="02020609040205080304" pitchFamily="17" charset="-128"/>
                <a:cs typeface="Times New Roman" panose="02020603050405020304" pitchFamily="18" charset="0"/>
              </a:rPr>
              <a:t>　クッキー（町立保育所のおやつ）、庁内清掃</a:t>
            </a:r>
            <a:endParaRPr lang="ja-JP" altLang="ja-JP" sz="1200" kern="100" dirty="0">
              <a:latin typeface="Century" panose="02040604050505020304" pitchFamily="18" charset="0"/>
              <a:ea typeface="ＭＳ 明朝" panose="02020609040205080304" pitchFamily="17" charset="-128"/>
              <a:cs typeface="Times New Roman" panose="02020603050405020304" pitchFamily="18" charset="0"/>
            </a:endParaRPr>
          </a:p>
          <a:p>
            <a:pPr marL="139700" indent="-139700" algn="just">
              <a:spcAft>
                <a:spcPts val="0"/>
              </a:spcAft>
            </a:pPr>
            <a:r>
              <a:rPr lang="ja-JP" altLang="ja-JP" sz="1400" kern="100" dirty="0">
                <a:latin typeface="Century" panose="02040604050505020304" pitchFamily="18" charset="0"/>
                <a:ea typeface="ＭＳ 明朝" panose="02020609040205080304" pitchFamily="17" charset="-128"/>
                <a:cs typeface="Times New Roman" panose="02020603050405020304" pitchFamily="18" charset="0"/>
              </a:rPr>
              <a:t>　　</a:t>
            </a:r>
            <a:r>
              <a:rPr lang="ja-JP" altLang="ja-JP" sz="1400" kern="100" dirty="0">
                <a:latin typeface="ＭＳ ゴシック" panose="020B0609070205080204" pitchFamily="49" charset="-128"/>
                <a:ea typeface="ＭＳ ゴシック" panose="020B0609070205080204" pitchFamily="49" charset="-128"/>
                <a:cs typeface="Times New Roman" panose="02020603050405020304" pitchFamily="18" charset="0"/>
              </a:rPr>
              <a:t>矢祭町</a:t>
            </a:r>
            <a:r>
              <a:rPr lang="ja-JP" altLang="ja-JP" sz="1400" kern="100" dirty="0">
                <a:latin typeface="Century" panose="02040604050505020304" pitchFamily="18" charset="0"/>
                <a:ea typeface="ＭＳ 明朝" panose="02020609040205080304" pitchFamily="17" charset="-128"/>
                <a:cs typeface="Times New Roman" panose="02020603050405020304" pitchFamily="18" charset="0"/>
              </a:rPr>
              <a:t>　啓発グッズの袋詰め</a:t>
            </a:r>
            <a:endParaRPr lang="ja-JP" altLang="ja-JP" sz="1200" kern="100" dirty="0">
              <a:latin typeface="Century" panose="02040604050505020304" pitchFamily="18" charset="0"/>
              <a:ea typeface="ＭＳ 明朝" panose="02020609040205080304" pitchFamily="17" charset="-128"/>
              <a:cs typeface="Times New Roman" panose="02020603050405020304" pitchFamily="18" charset="0"/>
            </a:endParaRPr>
          </a:p>
          <a:p>
            <a:pPr marL="139700" indent="-139700" algn="just">
              <a:spcAft>
                <a:spcPts val="0"/>
              </a:spcAft>
            </a:pPr>
            <a:r>
              <a:rPr lang="ja-JP" altLang="ja-JP" sz="1400" kern="100" dirty="0">
                <a:latin typeface="Century" panose="02040604050505020304" pitchFamily="18" charset="0"/>
                <a:ea typeface="ＭＳ 明朝" panose="02020609040205080304" pitchFamily="17" charset="-128"/>
                <a:cs typeface="Times New Roman" panose="02020603050405020304" pitchFamily="18" charset="0"/>
              </a:rPr>
              <a:t>　　</a:t>
            </a:r>
            <a:r>
              <a:rPr lang="ja-JP" altLang="ja-JP" sz="1400" kern="100" dirty="0">
                <a:latin typeface="ＭＳ ゴシック" panose="020B0609070205080204" pitchFamily="49" charset="-128"/>
                <a:ea typeface="ＭＳ ゴシック" panose="020B0609070205080204" pitchFamily="49" charset="-128"/>
                <a:cs typeface="Times New Roman" panose="02020603050405020304" pitchFamily="18" charset="0"/>
              </a:rPr>
              <a:t>天栄村</a:t>
            </a:r>
            <a:r>
              <a:rPr lang="ja-JP" altLang="ja-JP" sz="1400" kern="100" dirty="0">
                <a:latin typeface="Century" panose="02040604050505020304" pitchFamily="18" charset="0"/>
                <a:ea typeface="ＭＳ 明朝" panose="02020609040205080304" pitchFamily="17" charset="-128"/>
                <a:cs typeface="Times New Roman" panose="02020603050405020304" pitchFamily="18" charset="0"/>
              </a:rPr>
              <a:t>　村のイベント用うどん等材料</a:t>
            </a:r>
            <a:endParaRPr lang="ja-JP" altLang="ja-JP" sz="1200" kern="100" dirty="0">
              <a:latin typeface="Century" panose="02040604050505020304" pitchFamily="18" charset="0"/>
              <a:ea typeface="ＭＳ 明朝" panose="02020609040205080304" pitchFamily="17" charset="-128"/>
              <a:cs typeface="Times New Roman" panose="02020603050405020304" pitchFamily="18" charset="0"/>
            </a:endParaRPr>
          </a:p>
          <a:p>
            <a:pPr marL="139700" indent="-139700" algn="just">
              <a:spcAft>
                <a:spcPts val="0"/>
              </a:spcAft>
            </a:pPr>
            <a:r>
              <a:rPr lang="ja-JP" altLang="ja-JP" sz="1400" kern="100" dirty="0">
                <a:latin typeface="Century" panose="02040604050505020304" pitchFamily="18" charset="0"/>
                <a:ea typeface="ＭＳ 明朝" panose="02020609040205080304" pitchFamily="17" charset="-128"/>
                <a:cs typeface="Times New Roman" panose="02020603050405020304" pitchFamily="18" charset="0"/>
              </a:rPr>
              <a:t>　　</a:t>
            </a:r>
            <a:r>
              <a:rPr lang="ja-JP" altLang="ja-JP" sz="1400" kern="100" dirty="0">
                <a:latin typeface="ＭＳ ゴシック" panose="020B0609070205080204" pitchFamily="49" charset="-128"/>
                <a:ea typeface="ＭＳ ゴシック" panose="020B0609070205080204" pitchFamily="49" charset="-128"/>
                <a:cs typeface="Times New Roman" panose="02020603050405020304" pitchFamily="18" charset="0"/>
              </a:rPr>
              <a:t>大玉村</a:t>
            </a:r>
            <a:r>
              <a:rPr lang="ja-JP" altLang="ja-JP" sz="1400" kern="100" dirty="0">
                <a:latin typeface="Century" panose="02040604050505020304" pitchFamily="18" charset="0"/>
                <a:ea typeface="ＭＳ 明朝" panose="02020609040205080304" pitchFamily="17" charset="-128"/>
                <a:cs typeface="Times New Roman" panose="02020603050405020304" pitchFamily="18" charset="0"/>
              </a:rPr>
              <a:t>　袱紗（成人式用記念品）</a:t>
            </a:r>
            <a:endParaRPr lang="ja-JP" altLang="ja-JP" sz="1200" kern="100" dirty="0">
              <a:latin typeface="Century" panose="02040604050505020304" pitchFamily="18" charset="0"/>
              <a:ea typeface="ＭＳ 明朝" panose="02020609040205080304" pitchFamily="17" charset="-128"/>
              <a:cs typeface="Times New Roman" panose="02020603050405020304" pitchFamily="18" charset="0"/>
            </a:endParaRPr>
          </a:p>
          <a:p>
            <a:pPr marL="139700" indent="-139700" algn="just">
              <a:spcAft>
                <a:spcPts val="0"/>
              </a:spcAft>
            </a:pPr>
            <a:r>
              <a:rPr lang="ja-JP" altLang="ja-JP" sz="1400" kern="100" dirty="0">
                <a:latin typeface="Century" panose="02040604050505020304" pitchFamily="18" charset="0"/>
                <a:ea typeface="ＭＳ 明朝" panose="02020609040205080304" pitchFamily="17" charset="-128"/>
                <a:cs typeface="Times New Roman" panose="02020603050405020304" pitchFamily="18" charset="0"/>
              </a:rPr>
              <a:t>　　</a:t>
            </a:r>
            <a:r>
              <a:rPr lang="ja-JP" altLang="ja-JP" sz="1400" kern="100" dirty="0">
                <a:latin typeface="ＭＳ ゴシック" panose="020B0609070205080204" pitchFamily="49" charset="-128"/>
                <a:ea typeface="ＭＳ ゴシック" panose="020B0609070205080204" pitchFamily="49" charset="-128"/>
                <a:cs typeface="Times New Roman" panose="02020603050405020304" pitchFamily="18" charset="0"/>
              </a:rPr>
              <a:t>浪江町</a:t>
            </a:r>
            <a:r>
              <a:rPr lang="ja-JP" altLang="ja-JP" sz="1400" kern="100" dirty="0">
                <a:latin typeface="Century" panose="02040604050505020304" pitchFamily="18" charset="0"/>
                <a:ea typeface="ＭＳ 明朝" panose="02020609040205080304" pitchFamily="17" charset="-128"/>
                <a:cs typeface="Times New Roman" panose="02020603050405020304" pitchFamily="18" charset="0"/>
              </a:rPr>
              <a:t>　ボールペン、町内霊園清掃業務委託等</a:t>
            </a:r>
            <a:endParaRPr lang="ja-JP" altLang="ja-JP" sz="1200" kern="100" dirty="0">
              <a:latin typeface="Century" panose="02040604050505020304" pitchFamily="18" charset="0"/>
              <a:ea typeface="ＭＳ 明朝" panose="02020609040205080304" pitchFamily="17" charset="-128"/>
              <a:cs typeface="Times New Roman" panose="02020603050405020304" pitchFamily="18" charset="0"/>
            </a:endParaRPr>
          </a:p>
          <a:p>
            <a:r>
              <a:rPr lang="ja-JP" altLang="ja-JP" sz="1400" dirty="0">
                <a:latin typeface="Century" panose="02040604050505020304" pitchFamily="18" charset="0"/>
                <a:ea typeface="ＭＳ 明朝" panose="02020609040205080304" pitchFamily="17" charset="-128"/>
                <a:cs typeface="Times New Roman" panose="02020603050405020304" pitchFamily="18" charset="0"/>
              </a:rPr>
              <a:t>　　</a:t>
            </a:r>
            <a:r>
              <a:rPr lang="ja-JP" altLang="ja-JP" sz="1400" dirty="0">
                <a:latin typeface="ＭＳ ゴシック" panose="020B0609070205080204" pitchFamily="49" charset="-128"/>
                <a:ea typeface="ＭＳ ゴシック" panose="020B0609070205080204" pitchFamily="49" charset="-128"/>
                <a:cs typeface="Times New Roman" panose="02020603050405020304" pitchFamily="18" charset="0"/>
              </a:rPr>
              <a:t>葛尾村</a:t>
            </a:r>
            <a:r>
              <a:rPr lang="ja-JP" altLang="ja-JP" sz="1400" dirty="0">
                <a:latin typeface="Century" panose="02040604050505020304" pitchFamily="18" charset="0"/>
                <a:ea typeface="ＭＳ 明朝" panose="02020609040205080304" pitchFamily="17" charset="-128"/>
                <a:cs typeface="Times New Roman" panose="02020603050405020304" pitchFamily="18" charset="0"/>
              </a:rPr>
              <a:t>　箱菓子、村の</a:t>
            </a:r>
            <a:r>
              <a:rPr lang="ja-JP" altLang="ja-JP" sz="1400" dirty="0" err="1">
                <a:latin typeface="Century" panose="02040604050505020304" pitchFamily="18" charset="0"/>
                <a:ea typeface="ＭＳ 明朝" panose="02020609040205080304" pitchFamily="17" charset="-128"/>
                <a:cs typeface="Times New Roman" panose="02020603050405020304" pitchFamily="18" charset="0"/>
              </a:rPr>
              <a:t>ゆる</a:t>
            </a:r>
            <a:r>
              <a:rPr lang="ja-JP" altLang="ja-JP" sz="1400" dirty="0">
                <a:latin typeface="Century" panose="02040604050505020304" pitchFamily="18" charset="0"/>
                <a:ea typeface="ＭＳ 明朝" panose="02020609040205080304" pitchFamily="17" charset="-128"/>
                <a:cs typeface="Times New Roman" panose="02020603050405020304" pitchFamily="18" charset="0"/>
              </a:rPr>
              <a:t>キャラスタンプ（敬老会記念品</a:t>
            </a:r>
            <a:r>
              <a:rPr lang="ja-JP" altLang="ja-JP" sz="1400" dirty="0" smtClean="0">
                <a:latin typeface="Century" panose="02040604050505020304" pitchFamily="18" charset="0"/>
                <a:ea typeface="ＭＳ 明朝" panose="02020609040205080304" pitchFamily="17" charset="-128"/>
                <a:cs typeface="Times New Roman" panose="02020603050405020304" pitchFamily="18" charset="0"/>
              </a:rPr>
              <a:t>）</a:t>
            </a:r>
            <a:endParaRPr lang="ja-JP" altLang="en-US" sz="1400" dirty="0"/>
          </a:p>
        </p:txBody>
      </p:sp>
      <p:sp>
        <p:nvSpPr>
          <p:cNvPr id="28" name="四角形吹き出し 27"/>
          <p:cNvSpPr/>
          <p:nvPr/>
        </p:nvSpPr>
        <p:spPr>
          <a:xfrm rot="5400000">
            <a:off x="3973301" y="4596247"/>
            <a:ext cx="3187136" cy="2525014"/>
          </a:xfrm>
          <a:prstGeom prst="wedgeRectCallout">
            <a:avLst>
              <a:gd name="adj1" fmla="val 4088"/>
              <a:gd name="adj2" fmla="val 57035"/>
            </a:avLst>
          </a:prstGeom>
          <a:noFill/>
          <a:ln w="12700">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テキスト ボックス 28"/>
          <p:cNvSpPr txBox="1"/>
          <p:nvPr/>
        </p:nvSpPr>
        <p:spPr>
          <a:xfrm>
            <a:off x="4286448" y="4307669"/>
            <a:ext cx="2571552" cy="3416320"/>
          </a:xfrm>
          <a:prstGeom prst="rect">
            <a:avLst/>
          </a:prstGeom>
          <a:noFill/>
        </p:spPr>
        <p:txBody>
          <a:bodyPr wrap="square" rtlCol="0">
            <a:spAutoFit/>
          </a:bodyPr>
          <a:lstStyle/>
          <a:p>
            <a:r>
              <a:rPr kumimoji="1" lang="ja-JP" altLang="en-US" sz="1400" dirty="0" smtClean="0"/>
              <a:t>県内の</a:t>
            </a:r>
            <a:r>
              <a:rPr kumimoji="1" lang="ja-JP" altLang="en-US" sz="1400" dirty="0" err="1" smtClean="0"/>
              <a:t>障がい</a:t>
            </a:r>
            <a:r>
              <a:rPr kumimoji="1" lang="ja-JP" altLang="en-US" sz="1400" dirty="0" smtClean="0"/>
              <a:t>者就労施設等の自主・委託製品の生産及び販売における共同受注の窓口として活動している団体です。</a:t>
            </a:r>
            <a:endParaRPr kumimoji="1" lang="en-US" altLang="ja-JP" sz="1400" dirty="0" smtClean="0"/>
          </a:p>
          <a:p>
            <a:endParaRPr lang="en-US" altLang="ja-JP" sz="1400" dirty="0"/>
          </a:p>
          <a:p>
            <a:r>
              <a:rPr kumimoji="1" lang="ja-JP" altLang="en-US" sz="1200" u="wavyHeavy" dirty="0" smtClean="0"/>
              <a:t>イメージを伝え、サンプルを提示してもらうなど、柔軟に対応いただけますので、お気軽にお問い合わせください。</a:t>
            </a:r>
            <a:endParaRPr kumimoji="1" lang="en-US" altLang="ja-JP" sz="1200" u="wavyHeavy" dirty="0" smtClean="0"/>
          </a:p>
          <a:p>
            <a:endParaRPr kumimoji="1" lang="en-US" altLang="ja-JP" sz="1400" dirty="0" smtClean="0"/>
          </a:p>
          <a:p>
            <a:r>
              <a:rPr lang="ja-JP" altLang="en-US" sz="1200" dirty="0" smtClean="0"/>
              <a:t>ホームページでカテゴリー、事業所が所在する圏域毎に検索できます。</a:t>
            </a:r>
            <a:r>
              <a:rPr lang="en-US" altLang="ja-JP" sz="1200" dirty="0" smtClean="0"/>
              <a:t>HP</a:t>
            </a:r>
            <a:r>
              <a:rPr lang="ja-JP" altLang="en-US" sz="1200" dirty="0" smtClean="0"/>
              <a:t>：</a:t>
            </a:r>
            <a:r>
              <a:rPr lang="en-US" altLang="ja-JP" sz="1200" dirty="0">
                <a:hlinkClick r:id="rId2"/>
              </a:rPr>
              <a:t>http://</a:t>
            </a:r>
            <a:r>
              <a:rPr lang="en-US" altLang="ja-JP" sz="1200" dirty="0" smtClean="0">
                <a:hlinkClick r:id="rId2"/>
              </a:rPr>
              <a:t>f-jusan.jp</a:t>
            </a:r>
            <a:endParaRPr lang="en-US" altLang="ja-JP" sz="1200" dirty="0" smtClean="0"/>
          </a:p>
          <a:p>
            <a:endParaRPr lang="en-US" altLang="ja-JP" sz="1200" dirty="0" smtClean="0"/>
          </a:p>
          <a:p>
            <a:r>
              <a:rPr lang="ja-JP" altLang="en-US" sz="1200" dirty="0"/>
              <a:t>所在地：福島市御山町</a:t>
            </a:r>
            <a:r>
              <a:rPr lang="en-US" altLang="ja-JP" sz="1200" dirty="0"/>
              <a:t>8</a:t>
            </a:r>
            <a:r>
              <a:rPr lang="ja-JP" altLang="en-US" sz="1200" dirty="0"/>
              <a:t>番</a:t>
            </a:r>
            <a:r>
              <a:rPr lang="en-US" altLang="ja-JP" sz="1200" dirty="0"/>
              <a:t>30</a:t>
            </a:r>
            <a:r>
              <a:rPr lang="ja-JP" altLang="en-US" sz="1200" dirty="0"/>
              <a:t>号</a:t>
            </a:r>
            <a:endParaRPr lang="en-US" altLang="ja-JP" sz="1200" dirty="0"/>
          </a:p>
          <a:p>
            <a:r>
              <a:rPr lang="zh-TW" altLang="en-US" sz="1200" dirty="0"/>
              <a:t>   福島県保健衛生合同庁舎</a:t>
            </a:r>
            <a:r>
              <a:rPr lang="en-US" altLang="zh-TW" sz="1200" dirty="0" smtClean="0"/>
              <a:t>4</a:t>
            </a:r>
            <a:r>
              <a:rPr lang="zh-TW" altLang="en-US" sz="1200" dirty="0" smtClean="0"/>
              <a:t>階</a:t>
            </a:r>
            <a:endParaRPr lang="en-US" altLang="zh-TW" sz="1200" dirty="0" smtClean="0"/>
          </a:p>
          <a:p>
            <a:endParaRPr lang="en-US" altLang="zh-TW" sz="1200" dirty="0"/>
          </a:p>
          <a:p>
            <a:endParaRPr kumimoji="1" lang="ja-JP" altLang="en-US" sz="1200" dirty="0"/>
          </a:p>
        </p:txBody>
      </p:sp>
      <p:sp>
        <p:nvSpPr>
          <p:cNvPr id="30" name="右矢印 29"/>
          <p:cNvSpPr/>
          <p:nvPr/>
        </p:nvSpPr>
        <p:spPr>
          <a:xfrm rot="5400000">
            <a:off x="3112432" y="5150796"/>
            <a:ext cx="918373" cy="243125"/>
          </a:xfrm>
          <a:prstGeom prst="rightArrow">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テキスト ボックス 30"/>
          <p:cNvSpPr txBox="1"/>
          <p:nvPr/>
        </p:nvSpPr>
        <p:spPr>
          <a:xfrm>
            <a:off x="3618923" y="5139659"/>
            <a:ext cx="713657" cy="307777"/>
          </a:xfrm>
          <a:prstGeom prst="rect">
            <a:avLst/>
          </a:prstGeom>
          <a:noFill/>
        </p:spPr>
        <p:txBody>
          <a:bodyPr wrap="none" rtlCol="0">
            <a:spAutoFit/>
          </a:bodyPr>
          <a:lstStyle/>
          <a:p>
            <a:r>
              <a:rPr kumimoji="1" lang="ja-JP" altLang="en-US" sz="1400" dirty="0" smtClean="0"/>
              <a:t>支払い</a:t>
            </a:r>
            <a:endParaRPr kumimoji="1" lang="en-US" altLang="ja-JP" sz="1400" dirty="0" smtClean="0"/>
          </a:p>
        </p:txBody>
      </p:sp>
      <p:sp>
        <p:nvSpPr>
          <p:cNvPr id="34" name="正方形/長方形 33"/>
          <p:cNvSpPr/>
          <p:nvPr/>
        </p:nvSpPr>
        <p:spPr>
          <a:xfrm>
            <a:off x="497728" y="8152063"/>
            <a:ext cx="6099624" cy="901297"/>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テキスト ボックス 34"/>
          <p:cNvSpPr txBox="1"/>
          <p:nvPr/>
        </p:nvSpPr>
        <p:spPr>
          <a:xfrm>
            <a:off x="558481" y="8215934"/>
            <a:ext cx="6038871" cy="738664"/>
          </a:xfrm>
          <a:prstGeom prst="rect">
            <a:avLst/>
          </a:prstGeom>
          <a:noFill/>
        </p:spPr>
        <p:txBody>
          <a:bodyPr wrap="square" rtlCol="0">
            <a:spAutoFit/>
          </a:bodyPr>
          <a:lstStyle/>
          <a:p>
            <a:r>
              <a:rPr kumimoji="1" lang="ja-JP" altLang="en-US" sz="1400" dirty="0" smtClean="0"/>
              <a:t>県</a:t>
            </a:r>
            <a:r>
              <a:rPr kumimoji="1" lang="ja-JP" altLang="en-US" sz="1400" dirty="0" err="1" smtClean="0"/>
              <a:t>障がい</a:t>
            </a:r>
            <a:r>
              <a:rPr kumimoji="1" lang="ja-JP" altLang="en-US" sz="1400" dirty="0" smtClean="0"/>
              <a:t>福祉課ホームページにおいても、県内の障がい者就労施設等で調達可能な物品やサービスについて紹介していますのでご覧ください。</a:t>
            </a:r>
            <a:endParaRPr kumimoji="1" lang="en-US" altLang="ja-JP" sz="1400" dirty="0" smtClean="0"/>
          </a:p>
          <a:p>
            <a:r>
              <a:rPr lang="en-US" altLang="ja-JP" sz="1400" dirty="0" err="1" smtClean="0"/>
              <a:t>HP:http</a:t>
            </a:r>
            <a:r>
              <a:rPr lang="ja-JP" altLang="en-US" sz="1400" dirty="0" err="1" smtClean="0"/>
              <a:t>ｓ</a:t>
            </a:r>
            <a:r>
              <a:rPr lang="en-US" altLang="ja-JP" sz="1400" dirty="0" smtClean="0"/>
              <a:t>://</a:t>
            </a:r>
            <a:r>
              <a:rPr lang="en-US" altLang="ja-JP" sz="1400" dirty="0"/>
              <a:t>www.pref.fukushima.lg.jp/sec/21035c/syogai-syuro.html</a:t>
            </a:r>
            <a:endParaRPr kumimoji="1" lang="ja-JP" altLang="en-US" sz="1400" dirty="0"/>
          </a:p>
        </p:txBody>
      </p:sp>
      <p:sp>
        <p:nvSpPr>
          <p:cNvPr id="36" name="横巻き 35"/>
          <p:cNvSpPr/>
          <p:nvPr/>
        </p:nvSpPr>
        <p:spPr>
          <a:xfrm>
            <a:off x="473707" y="3388738"/>
            <a:ext cx="6013450" cy="597535"/>
          </a:xfrm>
          <a:prstGeom prst="horizontalScroll">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7" name="テキスト ボックス 36"/>
          <p:cNvSpPr txBox="1"/>
          <p:nvPr/>
        </p:nvSpPr>
        <p:spPr>
          <a:xfrm>
            <a:off x="2266798" y="3493697"/>
            <a:ext cx="2492990" cy="400110"/>
          </a:xfrm>
          <a:prstGeom prst="rect">
            <a:avLst/>
          </a:prstGeom>
          <a:noFill/>
        </p:spPr>
        <p:txBody>
          <a:bodyPr wrap="none" rtlCol="0">
            <a:spAutoFit/>
          </a:bodyPr>
          <a:lstStyle/>
          <a:p>
            <a:r>
              <a:rPr kumimoji="1" lang="ja-JP" altLang="en-US" sz="2000" b="1" dirty="0" smtClean="0">
                <a:latin typeface="HG丸ｺﾞｼｯｸM-PRO" panose="020F0600000000000000" pitchFamily="50" charset="-128"/>
                <a:ea typeface="HG丸ｺﾞｼｯｸM-PRO" panose="020F0600000000000000" pitchFamily="50" charset="-128"/>
              </a:rPr>
              <a:t>発注の流れについて</a:t>
            </a:r>
            <a:endParaRPr kumimoji="1" lang="ja-JP" altLang="en-US" sz="2000" b="1" dirty="0">
              <a:latin typeface="HG丸ｺﾞｼｯｸM-PRO" panose="020F0600000000000000" pitchFamily="50" charset="-128"/>
              <a:ea typeface="HG丸ｺﾞｼｯｸM-PRO" panose="020F0600000000000000" pitchFamily="50" charset="-128"/>
            </a:endParaRPr>
          </a:p>
        </p:txBody>
      </p:sp>
      <p:sp>
        <p:nvSpPr>
          <p:cNvPr id="27" name="テキスト ボックス 26"/>
          <p:cNvSpPr txBox="1"/>
          <p:nvPr/>
        </p:nvSpPr>
        <p:spPr>
          <a:xfrm>
            <a:off x="6597352" y="8821762"/>
            <a:ext cx="325730" cy="338554"/>
          </a:xfrm>
          <a:prstGeom prst="rect">
            <a:avLst/>
          </a:prstGeom>
          <a:noFill/>
        </p:spPr>
        <p:txBody>
          <a:bodyPr wrap="none" rtlCol="0">
            <a:spAutoFit/>
          </a:bodyPr>
          <a:lstStyle/>
          <a:p>
            <a:r>
              <a:rPr kumimoji="1" lang="ja-JP" altLang="en-US" sz="1600" dirty="0" smtClean="0"/>
              <a:t>４</a:t>
            </a:r>
            <a:endParaRPr kumimoji="1" lang="ja-JP" altLang="en-US" sz="1600" dirty="0"/>
          </a:p>
        </p:txBody>
      </p:sp>
    </p:spTree>
    <p:extLst>
      <p:ext uri="{BB962C8B-B14F-4D97-AF65-F5344CB8AC3E}">
        <p14:creationId xmlns:p14="http://schemas.microsoft.com/office/powerpoint/2010/main" val="32223813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401</TotalTime>
  <Words>1027</Words>
  <Application>Microsoft Office PowerPoint</Application>
  <PresentationFormat>画面に合わせる (4:3)</PresentationFormat>
  <Paragraphs>134</Paragraphs>
  <Slides>4</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4</vt:i4>
      </vt:variant>
    </vt:vector>
  </HeadingPairs>
  <TitlesOfParts>
    <vt:vector size="15" baseType="lpstr">
      <vt:lpstr>HGP創英角ﾎﾟｯﾌﾟ体</vt:lpstr>
      <vt:lpstr>HG丸ｺﾞｼｯｸM-PRO</vt:lpstr>
      <vt:lpstr>ＭＳ Ｐゴシック</vt:lpstr>
      <vt:lpstr>ＭＳ ゴシック</vt:lpstr>
      <vt:lpstr>ＭＳ 明朝</vt:lpstr>
      <vt:lpstr>新細明體</vt:lpstr>
      <vt:lpstr>Arial</vt:lpstr>
      <vt:lpstr>Calibri</vt:lpstr>
      <vt:lpstr>Century</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川口 光士郎</dc:creator>
  <cp:lastModifiedBy>川口 光士郎</cp:lastModifiedBy>
  <cp:revision>66</cp:revision>
  <cp:lastPrinted>2020-10-21T05:14:53Z</cp:lastPrinted>
  <dcterms:modified xsi:type="dcterms:W3CDTF">2023-10-16T08:06:08Z</dcterms:modified>
</cp:coreProperties>
</file>