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5"/>
  </p:notesMasterIdLst>
  <p:handoutMasterIdLst>
    <p:handoutMasterId r:id="rId6"/>
  </p:handoutMasterIdLst>
  <p:sldIdLst>
    <p:sldId id="689" r:id="rId3"/>
    <p:sldId id="686"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userDrawn="1">
          <p15:clr>
            <a:srgbClr val="A4A3A4"/>
          </p15:clr>
        </p15:guide>
        <p15:guide id="2" pos="3120">
          <p15:clr>
            <a:srgbClr val="A4A3A4"/>
          </p15:clr>
        </p15:guide>
      </p15:sldGuideLst>
    </p:ext>
    <p:ext uri="{2D200454-40CA-4A62-9FC3-DE9A4176ACB9}">
      <p15:notesGuideLst xmlns:p15="http://schemas.microsoft.com/office/powerpoint/2012/main">
        <p15:guide id="1" orient="horz" pos="3018" userDrawn="1">
          <p15:clr>
            <a:srgbClr val="A4A3A4"/>
          </p15:clr>
        </p15:guide>
        <p15:guide id="2" pos="2035"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62" autoAdjust="0"/>
    <p:restoredTop sz="99101" autoAdjust="0"/>
  </p:normalViewPr>
  <p:slideViewPr>
    <p:cSldViewPr>
      <p:cViewPr varScale="1">
        <p:scale>
          <a:sx n="87" d="100"/>
          <a:sy n="87" d="100"/>
        </p:scale>
        <p:origin x="1579" y="106"/>
      </p:cViewPr>
      <p:guideLst>
        <p:guide orient="horz"/>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2064" y="-72"/>
      </p:cViewPr>
      <p:guideLst>
        <p:guide orient="horz" pos="3018"/>
        <p:guide pos="2035"/>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4" tIns="46113" rIns="92224" bIns="46113"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sz="quarter" idx="1"/>
          </p:nvPr>
        </p:nvSpPr>
        <p:spPr>
          <a:xfrm>
            <a:off x="3855221" y="3"/>
            <a:ext cx="2950374" cy="497367"/>
          </a:xfrm>
          <a:prstGeom prst="rect">
            <a:avLst/>
          </a:prstGeom>
        </p:spPr>
        <p:txBody>
          <a:bodyPr vert="horz" lIns="92224" tIns="46113" rIns="92224" bIns="46113"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p>
        </p:txBody>
      </p:sp>
      <p:sp>
        <p:nvSpPr>
          <p:cNvPr id="4" name="フッター プレースホルダー 3"/>
          <p:cNvSpPr>
            <a:spLocks noGrp="1"/>
          </p:cNvSpPr>
          <p:nvPr>
            <p:ph type="ftr" sz="quarter" idx="2"/>
          </p:nvPr>
        </p:nvSpPr>
        <p:spPr>
          <a:xfrm>
            <a:off x="2" y="9440372"/>
            <a:ext cx="2950375" cy="497366"/>
          </a:xfrm>
          <a:prstGeom prst="rect">
            <a:avLst/>
          </a:prstGeom>
        </p:spPr>
        <p:txBody>
          <a:bodyPr vert="horz" lIns="92224" tIns="46113" rIns="92224" bIns="46113"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24" tIns="46113" rIns="92224" bIns="46113"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dirty="0"/>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3"/>
            <a:ext cx="2950375" cy="497367"/>
          </a:xfrm>
          <a:prstGeom prst="rect">
            <a:avLst/>
          </a:prstGeom>
        </p:spPr>
        <p:txBody>
          <a:bodyPr vert="horz" lIns="92224" tIns="46113" rIns="92224" bIns="46113"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5221" y="3"/>
            <a:ext cx="2950374" cy="497367"/>
          </a:xfrm>
          <a:prstGeom prst="rect">
            <a:avLst/>
          </a:prstGeom>
        </p:spPr>
        <p:txBody>
          <a:bodyPr vert="horz" lIns="92224" tIns="46113" rIns="92224" bIns="46113"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2224" tIns="46113" rIns="92224" bIns="46113" rtlCol="0" anchor="ctr"/>
          <a:lstStyle/>
          <a:p>
            <a:pPr lvl="0"/>
            <a:endParaRPr lang="ja-JP" altLang="en-US" noProof="0" dirty="0"/>
          </a:p>
        </p:txBody>
      </p:sp>
      <p:sp>
        <p:nvSpPr>
          <p:cNvPr id="5" name="ノート プレースホルダー 4"/>
          <p:cNvSpPr>
            <a:spLocks noGrp="1"/>
          </p:cNvSpPr>
          <p:nvPr>
            <p:ph type="body" sz="quarter" idx="3"/>
          </p:nvPr>
        </p:nvSpPr>
        <p:spPr>
          <a:xfrm>
            <a:off x="680239" y="4720986"/>
            <a:ext cx="5446723" cy="4473102"/>
          </a:xfrm>
          <a:prstGeom prst="rect">
            <a:avLst/>
          </a:prstGeom>
        </p:spPr>
        <p:txBody>
          <a:bodyPr vert="horz" lIns="92224" tIns="46113" rIns="92224" bIns="46113"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4" tIns="46113" rIns="92224" bIns="46113"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4" tIns="46113" rIns="92224" bIns="46113"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dirty="0"/>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a:p>
        </p:txBody>
      </p:sp>
      <p:sp>
        <p:nvSpPr>
          <p:cNvPr id="7" name="正方形/長方形 6"/>
          <p:cNvSpPr/>
          <p:nvPr userDrawn="1"/>
        </p:nvSpPr>
        <p:spPr>
          <a:xfrm>
            <a:off x="9202" y="2303161"/>
            <a:ext cx="9912350" cy="4571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extLst>
      <p:ext uri="{BB962C8B-B14F-4D97-AF65-F5344CB8AC3E}">
        <p14:creationId xmlns:p14="http://schemas.microsoft.com/office/powerpoint/2010/main" val="5317758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428530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995351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64350015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146987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a:prstGeom prst="rect">
            <a:avLst/>
          </a:prstGeo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smtClean="0"/>
              <a:t>マスター タイトルの書式設定</a:t>
            </a:r>
            <a:endParaRPr lang="ja-JP" altLang="en-US" dirty="0"/>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dirty="0"/>
          </a:p>
        </p:txBody>
      </p:sp>
    </p:spTree>
    <p:extLst>
      <p:ext uri="{BB962C8B-B14F-4D97-AF65-F5344CB8AC3E}">
        <p14:creationId xmlns:p14="http://schemas.microsoft.com/office/powerpoint/2010/main" val="42922909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5797191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3259781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972432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6461501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485517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9771282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2022/4/1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94388527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 id="2147483752" r:id="rId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2022/4/1</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１．調査の基礎となる技術</a:t>
            </a:r>
            <a:endParaRPr kumimoji="1" lang="ja-JP" altLang="en-US" sz="2000" b="1" dirty="0">
              <a:latin typeface="+mn-ea"/>
              <a:ea typeface="+mn-ea"/>
            </a:endParaRPr>
          </a:p>
        </p:txBody>
      </p:sp>
      <p:sp>
        <p:nvSpPr>
          <p:cNvPr id="5" name="テキスト ボックス 4"/>
          <p:cNvSpPr txBox="1"/>
          <p:nvPr/>
        </p:nvSpPr>
        <p:spPr>
          <a:xfrm>
            <a:off x="128588" y="764704"/>
            <a:ext cx="9648825" cy="590465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smtClean="0">
                <a:latin typeface="+mn-ea"/>
                <a:ea typeface="+mn-ea"/>
              </a:rPr>
              <a:t>【</a:t>
            </a:r>
            <a:r>
              <a:rPr lang="ja-JP" altLang="en-US" sz="1600" dirty="0" smtClean="0">
                <a:latin typeface="+mn-ea"/>
                <a:ea typeface="+mn-ea"/>
              </a:rPr>
              <a:t>概要</a:t>
            </a:r>
            <a:r>
              <a:rPr lang="en-US" altLang="ja-JP" sz="1600" dirty="0" smtClean="0">
                <a:latin typeface="+mn-ea"/>
                <a:ea typeface="+mn-ea"/>
              </a:rPr>
              <a:t>】</a:t>
            </a:r>
            <a:endParaRPr lang="en-US" altLang="ja-JP" sz="1600" dirty="0">
              <a:latin typeface="+mn-ea"/>
              <a:ea typeface="+mn-ea"/>
            </a:endParaRPr>
          </a:p>
        </p:txBody>
      </p:sp>
      <p:sp>
        <p:nvSpPr>
          <p:cNvPr id="9" name="テキスト ボックス 8"/>
          <p:cNvSpPr txBox="1"/>
          <p:nvPr/>
        </p:nvSpPr>
        <p:spPr>
          <a:xfrm>
            <a:off x="1568624" y="5517232"/>
            <a:ext cx="9577064" cy="936104"/>
          </a:xfrm>
          <a:prstGeom prst="rect">
            <a:avLst/>
          </a:prstGeom>
          <a:noFill/>
          <a:ln w="3175">
            <a:noFill/>
            <a:prstDash val="sysDash"/>
          </a:ln>
          <a:effectLst/>
        </p:spPr>
        <p:txBody>
          <a:bodyPr wrap="square" rtlCol="0" anchor="t">
            <a:noAutofit/>
          </a:bodyPr>
          <a:lstStyle/>
          <a:p>
            <a:r>
              <a:rPr lang="en-US" altLang="ja-JP" b="1" dirty="0" smtClean="0">
                <a:solidFill>
                  <a:srgbClr val="0070C0"/>
                </a:solidFill>
                <a:latin typeface="+mn-ea"/>
              </a:rPr>
              <a:t>【</a:t>
            </a:r>
            <a:r>
              <a:rPr lang="ja-JP" altLang="en-US" b="1" dirty="0" smtClean="0">
                <a:solidFill>
                  <a:srgbClr val="0070C0"/>
                </a:solidFill>
                <a:latin typeface="+mn-ea"/>
              </a:rPr>
              <a:t>記入上の注意</a:t>
            </a:r>
            <a:r>
              <a:rPr lang="en-US" altLang="ja-JP" b="1" dirty="0" smtClean="0">
                <a:solidFill>
                  <a:srgbClr val="0070C0"/>
                </a:solidFill>
                <a:latin typeface="+mn-ea"/>
              </a:rPr>
              <a:t>】</a:t>
            </a:r>
          </a:p>
          <a:p>
            <a:pPr marL="285750" indent="-285750">
              <a:buFont typeface="Arial" panose="020B0604020202020204" pitchFamily="34" charset="0"/>
              <a:buChar char="•"/>
            </a:pPr>
            <a:r>
              <a:rPr lang="ja-JP" altLang="en-US" sz="1600" dirty="0" smtClean="0">
                <a:solidFill>
                  <a:srgbClr val="0070C0"/>
                </a:solidFill>
                <a:latin typeface="+mn-ea"/>
              </a:rPr>
              <a:t>技術の新規性や既存技術との優位性などの特徴を記載してください。</a:t>
            </a:r>
            <a:endParaRPr lang="en-US" altLang="ja-JP" sz="1600" dirty="0" smtClean="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図表（写真</a:t>
            </a:r>
            <a:r>
              <a:rPr lang="ja-JP" altLang="en-US" sz="1600" dirty="0" smtClean="0">
                <a:solidFill>
                  <a:srgbClr val="0070C0"/>
                </a:solidFill>
                <a:latin typeface="+mn-ea"/>
              </a:rPr>
              <a:t>、グラフ</a:t>
            </a:r>
            <a:r>
              <a:rPr lang="ja-JP" altLang="en-US" sz="1600" dirty="0">
                <a:solidFill>
                  <a:srgbClr val="0070C0"/>
                </a:solidFill>
                <a:latin typeface="+mn-ea"/>
              </a:rPr>
              <a:t>、線表等）などを用い、ヴィジュアルに</a:t>
            </a:r>
            <a:r>
              <a:rPr lang="ja-JP" altLang="en-US" sz="1600" dirty="0" smtClean="0">
                <a:solidFill>
                  <a:srgbClr val="0070C0"/>
                </a:solidFill>
                <a:latin typeface="+mn-ea"/>
              </a:rPr>
              <a:t>表現してください。</a:t>
            </a:r>
            <a:endParaRPr lang="en-US" altLang="ja-JP" sz="1600" dirty="0" smtClean="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説明は、可能な限り具体的・</a:t>
            </a:r>
            <a:r>
              <a:rPr lang="ja-JP" altLang="en-US" sz="1600" dirty="0" smtClean="0">
                <a:solidFill>
                  <a:srgbClr val="0070C0"/>
                </a:solidFill>
                <a:latin typeface="+mn-ea"/>
              </a:rPr>
              <a:t>定量的にしてください。</a:t>
            </a:r>
            <a:endParaRPr lang="en-US" altLang="ja-JP" sz="1600" dirty="0" smtClean="0">
              <a:solidFill>
                <a:srgbClr val="0070C0"/>
              </a:solidFill>
              <a:latin typeface="+mn-ea"/>
            </a:endParaRPr>
          </a:p>
        </p:txBody>
      </p:sp>
      <p:sp>
        <p:nvSpPr>
          <p:cNvPr id="3" name="テキスト ボックス 2"/>
          <p:cNvSpPr txBox="1"/>
          <p:nvPr/>
        </p:nvSpPr>
        <p:spPr>
          <a:xfrm>
            <a:off x="8318706" y="13311"/>
            <a:ext cx="1587294" cy="307777"/>
          </a:xfrm>
          <a:prstGeom prst="rect">
            <a:avLst/>
          </a:prstGeom>
          <a:noFill/>
        </p:spPr>
        <p:txBody>
          <a:bodyPr wrap="none" rtlCol="0">
            <a:spAutoFit/>
          </a:bodyPr>
          <a:lstStyle/>
          <a:p>
            <a:r>
              <a:rPr kumimoji="1" lang="ja-JP" altLang="en-US" sz="1400" dirty="0" smtClean="0"/>
              <a:t>様式第１の別紙２</a:t>
            </a:r>
            <a:endParaRPr kumimoji="1" lang="ja-JP" altLang="en-US" sz="1400" dirty="0"/>
          </a:p>
        </p:txBody>
      </p:sp>
      <p:sp>
        <p:nvSpPr>
          <p:cNvPr id="10" name="テキスト ボックス 9"/>
          <p:cNvSpPr txBox="1"/>
          <p:nvPr/>
        </p:nvSpPr>
        <p:spPr>
          <a:xfrm>
            <a:off x="4057609" y="68530"/>
            <a:ext cx="4176464" cy="392559"/>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sz="1200" b="1" dirty="0" smtClean="0">
                <a:solidFill>
                  <a:srgbClr val="0070C0"/>
                </a:solidFill>
                <a:latin typeface="+mn-ea"/>
              </a:rPr>
              <a:t>【</a:t>
            </a:r>
            <a:r>
              <a:rPr lang="ja-JP" altLang="en-US" sz="1200" b="1" dirty="0" smtClean="0">
                <a:solidFill>
                  <a:srgbClr val="0070C0"/>
                </a:solidFill>
                <a:latin typeface="+mn-ea"/>
              </a:rPr>
              <a:t>提出時の注意事項</a:t>
            </a:r>
            <a:r>
              <a:rPr lang="en-US" altLang="ja-JP" sz="1200" b="1" dirty="0" smtClean="0">
                <a:solidFill>
                  <a:srgbClr val="0070C0"/>
                </a:solidFill>
                <a:latin typeface="+mn-ea"/>
              </a:rPr>
              <a:t>】</a:t>
            </a:r>
            <a:endParaRPr lang="en-US" altLang="ja-JP" sz="1100" dirty="0" smtClean="0">
              <a:solidFill>
                <a:srgbClr val="0070C0"/>
              </a:solidFill>
              <a:latin typeface="+mn-ea"/>
            </a:endParaRPr>
          </a:p>
          <a:p>
            <a:r>
              <a:rPr lang="ja-JP" altLang="en-US" sz="1100" dirty="0" smtClean="0">
                <a:solidFill>
                  <a:srgbClr val="0070C0"/>
                </a:solidFill>
                <a:latin typeface="+mn-ea"/>
              </a:rPr>
              <a:t>・　本書式の</a:t>
            </a:r>
            <a:r>
              <a:rPr lang="en-US" altLang="ja-JP" sz="1100" dirty="0">
                <a:solidFill>
                  <a:srgbClr val="0070C0"/>
                </a:solidFill>
                <a:latin typeface="+mn-ea"/>
              </a:rPr>
              <a:t>【</a:t>
            </a:r>
            <a:r>
              <a:rPr lang="ja-JP" altLang="en-US" sz="1100" dirty="0" smtClean="0">
                <a:solidFill>
                  <a:srgbClr val="0070C0"/>
                </a:solidFill>
                <a:latin typeface="+mn-ea"/>
              </a:rPr>
              <a:t>注意</a:t>
            </a:r>
            <a:r>
              <a:rPr lang="en-US" altLang="ja-JP" sz="1100" dirty="0" smtClean="0">
                <a:solidFill>
                  <a:srgbClr val="0070C0"/>
                </a:solidFill>
                <a:latin typeface="+mn-ea"/>
              </a:rPr>
              <a:t>】</a:t>
            </a:r>
            <a:r>
              <a:rPr lang="ja-JP" altLang="en-US" sz="1100" dirty="0" smtClean="0">
                <a:solidFill>
                  <a:srgbClr val="0070C0"/>
                </a:solidFill>
                <a:latin typeface="+mn-ea"/>
              </a:rPr>
              <a:t>等、「青字」は、削除の上で、ご提出ください。</a:t>
            </a:r>
            <a:endParaRPr lang="en-US" altLang="ja-JP" sz="1100" dirty="0" smtClean="0">
              <a:solidFill>
                <a:srgbClr val="0070C0"/>
              </a:solidFill>
              <a:latin typeface="+mn-ea"/>
            </a:endParaRPr>
          </a:p>
        </p:txBody>
      </p:sp>
    </p:spTree>
    <p:extLst>
      <p:ext uri="{BB962C8B-B14F-4D97-AF65-F5344CB8AC3E}">
        <p14:creationId xmlns:p14="http://schemas.microsoft.com/office/powerpoint/2010/main" val="1917855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a:latin typeface="+mn-ea"/>
                <a:ea typeface="+mn-ea"/>
              </a:rPr>
              <a:t>２</a:t>
            </a:r>
            <a:r>
              <a:rPr lang="ja-JP" altLang="en-US" sz="2000" b="1" dirty="0" smtClean="0">
                <a:latin typeface="+mn-ea"/>
                <a:ea typeface="+mn-ea"/>
              </a:rPr>
              <a:t>．事業化計画詳細</a:t>
            </a:r>
            <a:endParaRPr kumimoji="1" lang="ja-JP" altLang="en-US" sz="2000" b="1" dirty="0">
              <a:latin typeface="+mn-ea"/>
              <a:ea typeface="+mn-ea"/>
            </a:endParaRPr>
          </a:p>
        </p:txBody>
      </p:sp>
      <p:sp>
        <p:nvSpPr>
          <p:cNvPr id="9" name="テキスト ボックス 8"/>
          <p:cNvSpPr txBox="1"/>
          <p:nvPr/>
        </p:nvSpPr>
        <p:spPr>
          <a:xfrm>
            <a:off x="8318706" y="13311"/>
            <a:ext cx="1587294" cy="307777"/>
          </a:xfrm>
          <a:prstGeom prst="rect">
            <a:avLst/>
          </a:prstGeom>
          <a:noFill/>
        </p:spPr>
        <p:txBody>
          <a:bodyPr wrap="none" rtlCol="0">
            <a:spAutoFit/>
          </a:bodyPr>
          <a:lstStyle/>
          <a:p>
            <a:r>
              <a:rPr kumimoji="1" lang="ja-JP" altLang="en-US" sz="1400" dirty="0" smtClean="0"/>
              <a:t>様式第１の別紙２</a:t>
            </a:r>
            <a:endParaRPr kumimoji="1" lang="ja-JP" altLang="en-US" sz="1400" dirty="0"/>
          </a:p>
        </p:txBody>
      </p:sp>
      <p:sp>
        <p:nvSpPr>
          <p:cNvPr id="10" name="テキスト ボックス 9"/>
          <p:cNvSpPr txBox="1"/>
          <p:nvPr/>
        </p:nvSpPr>
        <p:spPr>
          <a:xfrm>
            <a:off x="4057609" y="68530"/>
            <a:ext cx="4176464" cy="392559"/>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sz="1200" b="1" dirty="0" smtClean="0">
                <a:solidFill>
                  <a:srgbClr val="0070C0"/>
                </a:solidFill>
                <a:latin typeface="+mn-ea"/>
              </a:rPr>
              <a:t>【</a:t>
            </a:r>
            <a:r>
              <a:rPr lang="ja-JP" altLang="en-US" sz="1200" b="1" dirty="0" smtClean="0">
                <a:solidFill>
                  <a:srgbClr val="0070C0"/>
                </a:solidFill>
                <a:latin typeface="+mn-ea"/>
              </a:rPr>
              <a:t>提出時の注意事項</a:t>
            </a:r>
            <a:r>
              <a:rPr lang="en-US" altLang="ja-JP" sz="1200" b="1" dirty="0" smtClean="0">
                <a:solidFill>
                  <a:srgbClr val="0070C0"/>
                </a:solidFill>
                <a:latin typeface="+mn-ea"/>
              </a:rPr>
              <a:t>】</a:t>
            </a:r>
            <a:endParaRPr lang="en-US" altLang="ja-JP" sz="1100" dirty="0" smtClean="0">
              <a:solidFill>
                <a:srgbClr val="0070C0"/>
              </a:solidFill>
              <a:latin typeface="+mn-ea"/>
            </a:endParaRPr>
          </a:p>
          <a:p>
            <a:r>
              <a:rPr lang="ja-JP" altLang="en-US" sz="1100" dirty="0" smtClean="0">
                <a:solidFill>
                  <a:srgbClr val="0070C0"/>
                </a:solidFill>
                <a:latin typeface="+mn-ea"/>
              </a:rPr>
              <a:t>・　本書式の</a:t>
            </a:r>
            <a:r>
              <a:rPr lang="en-US" altLang="ja-JP" sz="1100" dirty="0">
                <a:solidFill>
                  <a:srgbClr val="0070C0"/>
                </a:solidFill>
                <a:latin typeface="+mn-ea"/>
              </a:rPr>
              <a:t>【</a:t>
            </a:r>
            <a:r>
              <a:rPr lang="ja-JP" altLang="en-US" sz="1100" dirty="0" smtClean="0">
                <a:solidFill>
                  <a:srgbClr val="0070C0"/>
                </a:solidFill>
                <a:latin typeface="+mn-ea"/>
              </a:rPr>
              <a:t>注意</a:t>
            </a:r>
            <a:r>
              <a:rPr lang="en-US" altLang="ja-JP" sz="1100" dirty="0" smtClean="0">
                <a:solidFill>
                  <a:srgbClr val="0070C0"/>
                </a:solidFill>
                <a:latin typeface="+mn-ea"/>
              </a:rPr>
              <a:t>】</a:t>
            </a:r>
            <a:r>
              <a:rPr lang="ja-JP" altLang="en-US" sz="1100" dirty="0" smtClean="0">
                <a:solidFill>
                  <a:srgbClr val="0070C0"/>
                </a:solidFill>
                <a:latin typeface="+mn-ea"/>
              </a:rPr>
              <a:t>等、「青字」は、削除の上</a:t>
            </a:r>
            <a:r>
              <a:rPr lang="ja-JP" altLang="en-US" sz="1100" smtClean="0">
                <a:solidFill>
                  <a:srgbClr val="0070C0"/>
                </a:solidFill>
                <a:latin typeface="+mn-ea"/>
              </a:rPr>
              <a:t>で</a:t>
            </a:r>
            <a:r>
              <a:rPr lang="ja-JP" altLang="en-US" sz="1100" smtClean="0">
                <a:solidFill>
                  <a:srgbClr val="0070C0"/>
                </a:solidFill>
                <a:latin typeface="+mn-ea"/>
              </a:rPr>
              <a:t>、ご提出</a:t>
            </a:r>
            <a:r>
              <a:rPr lang="ja-JP" altLang="en-US" sz="1100" dirty="0" smtClean="0">
                <a:solidFill>
                  <a:srgbClr val="0070C0"/>
                </a:solidFill>
                <a:latin typeface="+mn-ea"/>
              </a:rPr>
              <a:t>ください。</a:t>
            </a:r>
            <a:endParaRPr lang="en-US" altLang="ja-JP" sz="1100" dirty="0" smtClean="0">
              <a:solidFill>
                <a:srgbClr val="0070C0"/>
              </a:solidFill>
              <a:latin typeface="+mn-ea"/>
            </a:endParaRPr>
          </a:p>
        </p:txBody>
      </p:sp>
      <p:sp>
        <p:nvSpPr>
          <p:cNvPr id="11" name="テキスト ボックス 10"/>
          <p:cNvSpPr txBox="1"/>
          <p:nvPr/>
        </p:nvSpPr>
        <p:spPr>
          <a:xfrm>
            <a:off x="99674" y="764704"/>
            <a:ext cx="9648825" cy="590465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ja-JP" altLang="en-US" sz="1600" dirty="0">
                <a:latin typeface="+mn-ea"/>
                <a:ea typeface="+mn-ea"/>
              </a:rPr>
              <a:t>１</a:t>
            </a:r>
            <a:r>
              <a:rPr lang="ja-JP" altLang="en-US" sz="1600" dirty="0" smtClean="0">
                <a:latin typeface="+mn-ea"/>
                <a:ea typeface="+mn-ea"/>
              </a:rPr>
              <a:t>．製品・サービス等の概要案</a:t>
            </a:r>
            <a:endParaRPr lang="en-US" altLang="ja-JP" sz="1600" dirty="0" smtClean="0">
              <a:latin typeface="+mn-ea"/>
              <a:ea typeface="+mn-ea"/>
            </a:endParaRPr>
          </a:p>
          <a:p>
            <a:pPr eaLnBrk="1" fontAlgn="auto" hangingPunct="1">
              <a:spcBef>
                <a:spcPts val="0"/>
              </a:spcBef>
              <a:spcAft>
                <a:spcPts val="0"/>
              </a:spcAft>
              <a:defRPr/>
            </a:pPr>
            <a:endParaRPr lang="en-US" altLang="ja-JP" sz="1600" dirty="0" smtClean="0">
              <a:latin typeface="+mn-ea"/>
              <a:ea typeface="+mn-ea"/>
            </a:endParaRPr>
          </a:p>
          <a:p>
            <a:pPr eaLnBrk="1" fontAlgn="auto" hangingPunct="1">
              <a:spcBef>
                <a:spcPts val="0"/>
              </a:spcBef>
              <a:spcAft>
                <a:spcPts val="0"/>
              </a:spcAft>
              <a:defRPr/>
            </a:pPr>
            <a:r>
              <a:rPr lang="ja-JP" altLang="en-US" sz="1600" dirty="0" smtClean="0">
                <a:latin typeface="+mn-ea"/>
                <a:ea typeface="+mn-ea"/>
              </a:rPr>
              <a:t>２．把握している市場ニーズ・想定ユーザー</a:t>
            </a:r>
            <a:endParaRPr lang="en-US" altLang="ja-JP" sz="1600" dirty="0" smtClean="0">
              <a:latin typeface="+mn-ea"/>
              <a:ea typeface="+mn-ea"/>
            </a:endParaRPr>
          </a:p>
          <a:p>
            <a:pPr eaLnBrk="1" fontAlgn="auto" hangingPunct="1">
              <a:spcBef>
                <a:spcPts val="0"/>
              </a:spcBef>
              <a:spcAft>
                <a:spcPts val="0"/>
              </a:spcAft>
              <a:defRPr/>
            </a:pPr>
            <a:endParaRPr lang="en-US" altLang="ja-JP" sz="1600" dirty="0" smtClean="0">
              <a:latin typeface="+mn-ea"/>
              <a:ea typeface="+mn-ea"/>
            </a:endParaRPr>
          </a:p>
          <a:p>
            <a:pPr eaLnBrk="1" fontAlgn="auto" hangingPunct="1">
              <a:spcBef>
                <a:spcPts val="0"/>
              </a:spcBef>
              <a:spcAft>
                <a:spcPts val="0"/>
              </a:spcAft>
              <a:defRPr/>
            </a:pPr>
            <a:r>
              <a:rPr lang="ja-JP" altLang="en-US" sz="1600" dirty="0" smtClean="0">
                <a:latin typeface="+mn-ea"/>
                <a:ea typeface="+mn-ea"/>
              </a:rPr>
              <a:t>３．スケジュール</a:t>
            </a:r>
            <a:endParaRPr lang="en-US" altLang="ja-JP" sz="1600" dirty="0" smtClean="0">
              <a:latin typeface="+mn-ea"/>
              <a:ea typeface="+mn-ea"/>
            </a:endParaRPr>
          </a:p>
          <a:p>
            <a:pPr eaLnBrk="1" fontAlgn="auto" hangingPunct="1">
              <a:spcBef>
                <a:spcPts val="0"/>
              </a:spcBef>
              <a:spcAft>
                <a:spcPts val="0"/>
              </a:spcAft>
              <a:defRPr/>
            </a:pPr>
            <a:endParaRPr lang="en-US" altLang="ja-JP" sz="1600" dirty="0">
              <a:latin typeface="+mn-ea"/>
              <a:ea typeface="+mn-ea"/>
            </a:endParaRPr>
          </a:p>
          <a:p>
            <a:pPr eaLnBrk="1" fontAlgn="auto" hangingPunct="1">
              <a:spcBef>
                <a:spcPts val="0"/>
              </a:spcBef>
              <a:spcAft>
                <a:spcPts val="0"/>
              </a:spcAft>
              <a:defRPr/>
            </a:pPr>
            <a:endParaRPr lang="en-US" altLang="ja-JP" sz="1600" dirty="0">
              <a:latin typeface="+mn-ea"/>
              <a:ea typeface="+mn-ea"/>
            </a:endParaRPr>
          </a:p>
        </p:txBody>
      </p:sp>
      <p:sp>
        <p:nvSpPr>
          <p:cNvPr id="3" name="正方形/長方形 2"/>
          <p:cNvSpPr/>
          <p:nvPr/>
        </p:nvSpPr>
        <p:spPr>
          <a:xfrm>
            <a:off x="1327383" y="5589240"/>
            <a:ext cx="8424936" cy="923330"/>
          </a:xfrm>
          <a:prstGeom prst="rect">
            <a:avLst/>
          </a:prstGeom>
        </p:spPr>
        <p:txBody>
          <a:bodyPr wrap="square">
            <a:sp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pPr marL="285750" indent="-285750">
              <a:buFont typeface="Arial" panose="020B0604020202020204" pitchFamily="34" charset="0"/>
              <a:buChar char="•"/>
            </a:pPr>
            <a:r>
              <a:rPr lang="ja-JP" altLang="en-US" dirty="0" smtClean="0">
                <a:solidFill>
                  <a:srgbClr val="0070C0"/>
                </a:solidFill>
                <a:latin typeface="+mn-ea"/>
              </a:rPr>
              <a:t>図表</a:t>
            </a:r>
            <a:r>
              <a:rPr lang="ja-JP" altLang="en-US" dirty="0">
                <a:solidFill>
                  <a:srgbClr val="0070C0"/>
                </a:solidFill>
                <a:latin typeface="+mn-ea"/>
              </a:rPr>
              <a:t>（写真、グラフ、線表等）などを用い、ヴィジュアルに表現してください。</a:t>
            </a:r>
            <a:endParaRPr lang="en-US" altLang="ja-JP" dirty="0">
              <a:solidFill>
                <a:srgbClr val="0070C0"/>
              </a:solidFill>
              <a:latin typeface="+mn-ea"/>
            </a:endParaRPr>
          </a:p>
          <a:p>
            <a:pPr marL="285750" indent="-285750">
              <a:buFont typeface="Arial" panose="020B0604020202020204" pitchFamily="34" charset="0"/>
              <a:buChar char="•"/>
            </a:pPr>
            <a:r>
              <a:rPr lang="ja-JP" altLang="en-US" dirty="0">
                <a:solidFill>
                  <a:srgbClr val="0070C0"/>
                </a:solidFill>
                <a:latin typeface="+mn-ea"/>
              </a:rPr>
              <a:t>説明は、可能な限り具体的・定量的にしてください。</a:t>
            </a:r>
            <a:endParaRPr lang="en-US" altLang="ja-JP" dirty="0">
              <a:solidFill>
                <a:srgbClr val="0070C0"/>
              </a:solidFill>
              <a:latin typeface="+mn-ea"/>
            </a:endParaRPr>
          </a:p>
        </p:txBody>
      </p:sp>
    </p:spTree>
    <p:extLst>
      <p:ext uri="{BB962C8B-B14F-4D97-AF65-F5344CB8AC3E}">
        <p14:creationId xmlns:p14="http://schemas.microsoft.com/office/powerpoint/2010/main" val="1494002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10186</TotalTime>
  <Words>199</Words>
  <Application>Microsoft Office PowerPoint</Application>
  <PresentationFormat>A4 210 x 297 mm</PresentationFormat>
  <Paragraphs>21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Meiryo UI</vt:lpstr>
      <vt:lpstr>ＭＳ Ｐゴシック</vt:lpstr>
      <vt:lpstr>メイリオ</vt:lpstr>
      <vt:lpstr>Arial</vt:lpstr>
      <vt:lpstr>Calibri</vt:lpstr>
      <vt:lpstr>Office ​​テーマ</vt:lpstr>
      <vt:lpstr>デザインの設定</vt:lpstr>
      <vt:lpstr>１．調査の基礎となる技術</vt:lpstr>
      <vt:lpstr>２．事業化計画詳細</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村上 侑香莉</cp:lastModifiedBy>
  <cp:revision>507</cp:revision>
  <cp:lastPrinted>2022-02-22T02:36:54Z</cp:lastPrinted>
  <dcterms:created xsi:type="dcterms:W3CDTF">2013-09-09T14:53:54Z</dcterms:created>
  <dcterms:modified xsi:type="dcterms:W3CDTF">2022-04-01T05:02:31Z</dcterms:modified>
</cp:coreProperties>
</file>