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2" y="7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2022/3/11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57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2022/3/11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08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2022/3/11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0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2022/3/11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94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2022/3/11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2022/3/11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7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2022/3/11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73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2022/3/11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41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2022/3/11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60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2022/3/11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2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2022/3/11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5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4A68-2DDA-467F-94A9-BA60C64600AD}" type="datetimeFigureOut">
              <a:rPr kumimoji="1" lang="ja-JP" altLang="en-US" smtClean="0"/>
              <a:pPr/>
              <a:t>2022/3/11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37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32" y="4263468"/>
            <a:ext cx="2891580" cy="216868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"/>
            <a:ext cx="9906000" cy="720000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r>
              <a:rPr kumimoji="1" lang="ja-JP" altLang="en-US" sz="36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宮ノ沢 </a:t>
            </a:r>
            <a:r>
              <a:rPr kumimoji="1" lang="ja-JP" altLang="en-US" sz="360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土砂災害対策 </a:t>
            </a:r>
            <a:r>
              <a:rPr lang="ja-JP" altLang="en-US" sz="360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進捗状況</a:t>
            </a:r>
            <a:endParaRPr kumimoji="1" lang="ja-JP" altLang="en-US" sz="36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39028" y="849519"/>
            <a:ext cx="3240000" cy="6171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ja-JP" altLang="en-US" sz="18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事業着手前</a:t>
            </a:r>
            <a:endParaRPr kumimoji="1" lang="ja-JP" altLang="en-US" sz="18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ja-JP" altLang="en-US" sz="18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（平成３１年度</a:t>
            </a:r>
            <a:r>
              <a:rPr kumimoji="1" lang="ja-JP" altLang="en-US" sz="18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）</a:t>
            </a: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4962658" y="786674"/>
            <a:ext cx="3541690" cy="62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18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令和４年３月</a:t>
            </a:r>
            <a:r>
              <a:rPr lang="ja-JP" altLang="en-US" sz="18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末現在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18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事業進捗率３５％</a:t>
            </a:r>
            <a:endParaRPr lang="ja-JP" altLang="en-US" sz="18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6477737" y="2504194"/>
            <a:ext cx="3002924" cy="1634788"/>
            <a:chOff x="3771451" y="4879863"/>
            <a:chExt cx="3002924" cy="1634788"/>
          </a:xfrm>
        </p:grpSpPr>
        <p:sp>
          <p:nvSpPr>
            <p:cNvPr id="8" name="サブタイトル 2"/>
            <p:cNvSpPr txBox="1">
              <a:spLocks/>
            </p:cNvSpPr>
            <p:nvPr/>
          </p:nvSpPr>
          <p:spPr>
            <a:xfrm>
              <a:off x="3771451" y="5271043"/>
              <a:ext cx="3002924" cy="124360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ja-JP" altLang="en-US" sz="1800" dirty="0">
                  <a:solidFill>
                    <a:schemeClr val="accent5"/>
                  </a:solidFill>
                  <a:latin typeface="+mn-ea"/>
                </a:rPr>
                <a:t>◆</a:t>
              </a:r>
              <a:r>
                <a:rPr lang="ja-JP" altLang="en-US" sz="1800" dirty="0">
                  <a:latin typeface="+mn-ea"/>
                </a:rPr>
                <a:t>砂防えん</a:t>
              </a:r>
              <a:r>
                <a:rPr lang="ja-JP" altLang="en-US" sz="1800" dirty="0" smtClean="0">
                  <a:latin typeface="+mn-ea"/>
                </a:rPr>
                <a:t>堤工</a:t>
              </a:r>
              <a:endParaRPr lang="ja-JP" altLang="en-US" sz="1600" dirty="0">
                <a:latin typeface="+mn-ea"/>
              </a:endParaRP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ja-JP" altLang="en-US" sz="1800" dirty="0" smtClean="0">
                  <a:latin typeface="+mn-ea"/>
                </a:rPr>
                <a:t>　・前庭保護工・流末水路工</a:t>
              </a:r>
              <a:r>
                <a:rPr lang="ja-JP" altLang="en-US" sz="1800" dirty="0">
                  <a:latin typeface="+mn-ea"/>
                </a:rPr>
                <a:t>　</a:t>
              </a:r>
              <a:endParaRPr lang="en-US" altLang="ja-JP" sz="1800" dirty="0" smtClean="0">
                <a:latin typeface="+mn-ea"/>
              </a:endParaRP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ja-JP" altLang="en-US" sz="1800" dirty="0" smtClean="0">
                  <a:solidFill>
                    <a:srgbClr val="0070C0"/>
                  </a:solidFill>
                  <a:latin typeface="+mn-ea"/>
                </a:rPr>
                <a:t>◆</a:t>
              </a:r>
              <a:r>
                <a:rPr lang="ja-JP" altLang="en-US" sz="1800" dirty="0" smtClean="0">
                  <a:latin typeface="+mn-ea"/>
                </a:rPr>
                <a:t>管理用道路工</a:t>
              </a:r>
              <a:endParaRPr lang="ja-JP" altLang="en-US" sz="1800" dirty="0">
                <a:latin typeface="+mn-ea"/>
              </a:endParaRP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ja-JP" altLang="en-US" sz="1800" dirty="0" smtClean="0">
                  <a:solidFill>
                    <a:schemeClr val="accent5"/>
                  </a:solidFill>
                  <a:latin typeface="+mn-ea"/>
                </a:rPr>
                <a:t>◆</a:t>
              </a:r>
              <a:r>
                <a:rPr lang="ja-JP" altLang="en-US" sz="1800" dirty="0" smtClean="0">
                  <a:latin typeface="+mn-ea"/>
                </a:rPr>
                <a:t>令和２年度着工</a:t>
              </a:r>
              <a:endParaRPr lang="ja-JP" altLang="en-US" sz="1800" dirty="0">
                <a:latin typeface="+mn-ea"/>
              </a:endParaRPr>
            </a:p>
          </p:txBody>
        </p:sp>
        <p:sp>
          <p:nvSpPr>
            <p:cNvPr id="9" name="サブタイトル 2"/>
            <p:cNvSpPr txBox="1">
              <a:spLocks/>
            </p:cNvSpPr>
            <p:nvPr/>
          </p:nvSpPr>
          <p:spPr>
            <a:xfrm>
              <a:off x="3771451" y="4879863"/>
              <a:ext cx="3002924" cy="3911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ja-JP" altLang="en-US" sz="1800" dirty="0"/>
                <a:t>事業の概要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3441981" y="2504194"/>
            <a:ext cx="2835727" cy="1634788"/>
            <a:chOff x="126641" y="4879863"/>
            <a:chExt cx="2835727" cy="1868508"/>
          </a:xfrm>
        </p:grpSpPr>
        <p:sp>
          <p:nvSpPr>
            <p:cNvPr id="10" name="正方形/長方形 9"/>
            <p:cNvSpPr/>
            <p:nvPr/>
          </p:nvSpPr>
          <p:spPr>
            <a:xfrm>
              <a:off x="126641" y="5271043"/>
              <a:ext cx="2835727" cy="147732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altLang="en-US" kern="100" dirty="0">
                  <a:latin typeface="+mn-ea"/>
                  <a:cs typeface="Times New Roman" panose="02020603050405020304" pitchFamily="18" charset="0"/>
                </a:rPr>
                <a:t>　土石流の発生を抑え、下流にある家屋</a:t>
              </a:r>
              <a:r>
                <a:rPr lang="ja-JP" altLang="en-US" kern="100" dirty="0" smtClean="0">
                  <a:latin typeface="+mn-ea"/>
                  <a:cs typeface="Times New Roman" panose="02020603050405020304" pitchFamily="18" charset="0"/>
                </a:rPr>
                <a:t>や町道</a:t>
              </a:r>
              <a:r>
                <a:rPr lang="ja-JP" altLang="en-US" kern="100" dirty="0">
                  <a:latin typeface="+mn-ea"/>
                  <a:cs typeface="Times New Roman" panose="02020603050405020304" pitchFamily="18" charset="0"/>
                </a:rPr>
                <a:t>を守るため、砂防えん</a:t>
              </a:r>
              <a:r>
                <a:rPr lang="ja-JP" altLang="en-US" kern="100" dirty="0" smtClean="0">
                  <a:latin typeface="+mn-ea"/>
                  <a:cs typeface="Times New Roman" panose="02020603050405020304" pitchFamily="18" charset="0"/>
                </a:rPr>
                <a:t>堤の</a:t>
              </a:r>
              <a:r>
                <a:rPr lang="ja-JP" altLang="en-US" kern="100" dirty="0">
                  <a:latin typeface="+mn-ea"/>
                  <a:cs typeface="Times New Roman" panose="02020603050405020304" pitchFamily="18" charset="0"/>
                </a:rPr>
                <a:t>整備を進めています。</a:t>
              </a:r>
              <a:endParaRPr lang="ja-JP" altLang="ja-JP" sz="1400" kern="100" dirty="0">
                <a:effectLst/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サブタイトル 2"/>
            <p:cNvSpPr txBox="1">
              <a:spLocks/>
            </p:cNvSpPr>
            <p:nvPr/>
          </p:nvSpPr>
          <p:spPr>
            <a:xfrm>
              <a:off x="126641" y="4879863"/>
              <a:ext cx="2835727" cy="3911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ja-JP" altLang="en-US" sz="1800" dirty="0"/>
                <a:t>事業の目的</a:t>
              </a:r>
            </a:p>
          </p:txBody>
        </p:sp>
      </p:grpSp>
      <p:sp>
        <p:nvSpPr>
          <p:cNvPr id="18" name="横巻き 17"/>
          <p:cNvSpPr/>
          <p:nvPr/>
        </p:nvSpPr>
        <p:spPr>
          <a:xfrm>
            <a:off x="3433708" y="1450919"/>
            <a:ext cx="6077696" cy="98440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/>
              <a:t>令和</a:t>
            </a:r>
            <a:r>
              <a:rPr kumimoji="1" lang="ja-JP" altLang="en-US" b="1" dirty="0" smtClean="0"/>
              <a:t>３年６月に工事用道路が</a:t>
            </a:r>
            <a:r>
              <a:rPr kumimoji="1" lang="ja-JP" altLang="en-US" b="1" dirty="0"/>
              <a:t>完成し、今後</a:t>
            </a:r>
            <a:r>
              <a:rPr kumimoji="1" lang="ja-JP" altLang="en-US" b="1" dirty="0" smtClean="0"/>
              <a:t>は砂防えん堤工に着手します</a:t>
            </a:r>
            <a:r>
              <a:rPr kumimoji="1" lang="ja-JP" altLang="en-US" b="1" dirty="0" smtClean="0"/>
              <a:t>。令和４年度は前庭保護工、流路工に着手。</a:t>
            </a:r>
            <a:endParaRPr kumimoji="1" lang="en-US" altLang="ja-JP" b="1" dirty="0" smtClean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3433708" y="4219521"/>
            <a:ext cx="2844000" cy="2242825"/>
            <a:chOff x="3433708" y="4219521"/>
            <a:chExt cx="2844000" cy="2242825"/>
          </a:xfrm>
        </p:grpSpPr>
        <p:pic>
          <p:nvPicPr>
            <p:cNvPr id="28" name="Picture 50" descr="\\D4136040\河川砂防Ｇ\河川砂防G\管内図\200dpi\田2-0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1" t="35674" r="27437" b="44801"/>
            <a:stretch/>
          </p:blipFill>
          <p:spPr bwMode="auto">
            <a:xfrm>
              <a:off x="3441981" y="4626484"/>
              <a:ext cx="2835727" cy="183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グループ化 14"/>
            <p:cNvGrpSpPr/>
            <p:nvPr/>
          </p:nvGrpSpPr>
          <p:grpSpPr>
            <a:xfrm>
              <a:off x="3433708" y="4219521"/>
              <a:ext cx="2844000" cy="1120311"/>
              <a:chOff x="6938754" y="3842471"/>
              <a:chExt cx="2844000" cy="1120311"/>
            </a:xfrm>
          </p:grpSpPr>
          <p:sp>
            <p:nvSpPr>
              <p:cNvPr id="6" name="サブタイトル 2"/>
              <p:cNvSpPr txBox="1">
                <a:spLocks/>
              </p:cNvSpPr>
              <p:nvPr/>
            </p:nvSpPr>
            <p:spPr>
              <a:xfrm>
                <a:off x="6938754" y="3842471"/>
                <a:ext cx="2844000" cy="392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en-US" sz="1800" dirty="0">
                    <a:latin typeface="+mn-ea"/>
                  </a:rPr>
                  <a:t>位置図</a:t>
                </a:r>
              </a:p>
            </p:txBody>
          </p:sp>
          <p:grpSp>
            <p:nvGrpSpPr>
              <p:cNvPr id="23" name="グループ化 22"/>
              <p:cNvGrpSpPr/>
              <p:nvPr/>
            </p:nvGrpSpPr>
            <p:grpSpPr>
              <a:xfrm>
                <a:off x="8128939" y="4399721"/>
                <a:ext cx="1478519" cy="563061"/>
                <a:chOff x="1679661" y="236462"/>
                <a:chExt cx="2117829" cy="819762"/>
              </a:xfrm>
            </p:grpSpPr>
            <p:sp>
              <p:nvSpPr>
                <p:cNvPr id="25" name="円/楕円 10"/>
                <p:cNvSpPr/>
                <p:nvPr/>
              </p:nvSpPr>
              <p:spPr>
                <a:xfrm>
                  <a:off x="1679661" y="944386"/>
                  <a:ext cx="115956" cy="1118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kumimoji="1" lang="ja-JP" altLang="en-US" sz="1100"/>
                </a:p>
              </p:txBody>
            </p:sp>
            <p:sp>
              <p:nvSpPr>
                <p:cNvPr id="26" name="テキスト ボックス 37"/>
                <p:cNvSpPr txBox="1"/>
                <p:nvPr/>
              </p:nvSpPr>
              <p:spPr>
                <a:xfrm>
                  <a:off x="2011713" y="236462"/>
                  <a:ext cx="1785777" cy="43574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ja-JP" altLang="en-US" sz="2000" dirty="0" smtClean="0">
                      <a:solidFill>
                        <a:srgbClr val="FF0000"/>
                      </a:solidFill>
                    </a:rPr>
                    <a:t>宮ノ沢</a:t>
                  </a:r>
                  <a:endParaRPr kumimoji="1" lang="ja-JP" altLang="en-US" sz="20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9" y="1557370"/>
            <a:ext cx="2883398" cy="2162548"/>
          </a:xfrm>
          <a:prstGeom prst="rect">
            <a:avLst/>
          </a:prstGeom>
        </p:spPr>
      </p:pic>
      <p:sp>
        <p:nvSpPr>
          <p:cNvPr id="22" name="サブタイトル 2"/>
          <p:cNvSpPr txBox="1">
            <a:spLocks/>
          </p:cNvSpPr>
          <p:nvPr/>
        </p:nvSpPr>
        <p:spPr>
          <a:xfrm>
            <a:off x="239028" y="3657820"/>
            <a:ext cx="3240000" cy="617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18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施工状況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18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（</a:t>
            </a:r>
            <a:r>
              <a:rPr lang="ja-JP" altLang="en-US" sz="18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令和４年３月</a:t>
            </a:r>
            <a:r>
              <a:rPr lang="ja-JP" altLang="en-US" sz="18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）</a:t>
            </a:r>
            <a:endParaRPr lang="ja-JP" altLang="en-US" sz="18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6469464" y="4219521"/>
            <a:ext cx="3002924" cy="2242826"/>
            <a:chOff x="3771451" y="4850821"/>
            <a:chExt cx="3002924" cy="1663830"/>
          </a:xfrm>
        </p:grpSpPr>
        <p:sp>
          <p:nvSpPr>
            <p:cNvPr id="31" name="サブタイトル 2"/>
            <p:cNvSpPr txBox="1">
              <a:spLocks/>
            </p:cNvSpPr>
            <p:nvPr/>
          </p:nvSpPr>
          <p:spPr>
            <a:xfrm>
              <a:off x="3771451" y="5123684"/>
              <a:ext cx="3002924" cy="139096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ja-JP" altLang="en-US" sz="1800" dirty="0" smtClean="0">
                  <a:latin typeface="+mn-ea"/>
                </a:rPr>
                <a:t>≪　工　事　≫</a:t>
              </a:r>
              <a:endParaRPr lang="en-US" altLang="ja-JP" sz="1800" dirty="0" smtClean="0">
                <a:latin typeface="+mn-ea"/>
              </a:endParaRP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ja-JP" altLang="en-US" sz="1800" dirty="0" smtClean="0">
                  <a:solidFill>
                    <a:schemeClr val="accent5"/>
                  </a:solidFill>
                  <a:latin typeface="+mn-ea"/>
                </a:rPr>
                <a:t>◆</a:t>
              </a:r>
              <a:r>
                <a:rPr lang="ja-JP" altLang="en-US" sz="1800" dirty="0">
                  <a:latin typeface="+mn-ea"/>
                </a:rPr>
                <a:t>砂防えん</a:t>
              </a:r>
              <a:r>
                <a:rPr lang="ja-JP" altLang="en-US" sz="1800" dirty="0" smtClean="0">
                  <a:latin typeface="+mn-ea"/>
                </a:rPr>
                <a:t>堤工</a:t>
              </a:r>
              <a:endParaRPr lang="en-US" altLang="ja-JP" sz="1800" dirty="0" smtClean="0">
                <a:latin typeface="+mn-ea"/>
              </a:endParaRP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ja-JP" altLang="en-US" sz="1600" dirty="0" smtClean="0">
                  <a:latin typeface="+mn-ea"/>
                </a:rPr>
                <a:t>　（南会津町丹藤地内）</a:t>
              </a:r>
              <a:endParaRPr lang="en-US" altLang="ja-JP" sz="1600" dirty="0" smtClean="0">
                <a:latin typeface="+mn-ea"/>
              </a:endParaRP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ja-JP" altLang="en-US" sz="1600" dirty="0" smtClean="0">
                  <a:latin typeface="+mn-ea"/>
                </a:rPr>
                <a:t>　　</a:t>
              </a:r>
              <a:r>
                <a:rPr lang="en-US" altLang="ja-JP" sz="1600" dirty="0" smtClean="0">
                  <a:latin typeface="+mn-ea"/>
                </a:rPr>
                <a:t>L=</a:t>
              </a:r>
              <a:r>
                <a:rPr lang="ja-JP" altLang="en-US" sz="1600" dirty="0" smtClean="0">
                  <a:latin typeface="+mn-ea"/>
                </a:rPr>
                <a:t>５７ｍ</a:t>
              </a:r>
              <a:endParaRPr lang="ja-JP" altLang="en-US" sz="1600" dirty="0">
                <a:latin typeface="+mn-ea"/>
              </a:endParaRPr>
            </a:p>
          </p:txBody>
        </p:sp>
        <p:sp>
          <p:nvSpPr>
            <p:cNvPr id="32" name="サブタイトル 2"/>
            <p:cNvSpPr txBox="1">
              <a:spLocks/>
            </p:cNvSpPr>
            <p:nvPr/>
          </p:nvSpPr>
          <p:spPr>
            <a:xfrm>
              <a:off x="3771451" y="4850821"/>
              <a:ext cx="3002924" cy="2728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ja-JP" altLang="en-US" sz="1800" dirty="0"/>
                <a:t>事業の概要</a:t>
              </a:r>
            </a:p>
          </p:txBody>
        </p:sp>
      </p:grpSp>
      <p:cxnSp>
        <p:nvCxnSpPr>
          <p:cNvPr id="33" name="直線矢印コネクタ 32"/>
          <p:cNvCxnSpPr/>
          <p:nvPr/>
        </p:nvCxnSpPr>
        <p:spPr>
          <a:xfrm flipH="1">
            <a:off x="2443216" y="5163171"/>
            <a:ext cx="601896" cy="1776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左矢印 43"/>
          <p:cNvSpPr/>
          <p:nvPr/>
        </p:nvSpPr>
        <p:spPr>
          <a:xfrm rot="18493324">
            <a:off x="1622875" y="2852689"/>
            <a:ext cx="298167" cy="178485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960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進捗率について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全体事業費（</a:t>
            </a:r>
            <a:r>
              <a:rPr kumimoji="1" lang="en-US" altLang="ja-JP" dirty="0" smtClean="0"/>
              <a:t>R</a:t>
            </a:r>
            <a:r>
              <a:rPr kumimoji="1" lang="ja-JP" altLang="en-US" dirty="0" smtClean="0"/>
              <a:t>３．１２）見込み額　６２３百万円</a:t>
            </a:r>
            <a:endParaRPr kumimoji="1" lang="en-US" altLang="ja-JP" dirty="0" smtClean="0"/>
          </a:p>
          <a:p>
            <a:r>
              <a:rPr kumimoji="1" lang="en-US" altLang="ja-JP" dirty="0" smtClean="0"/>
              <a:t>R2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19-41360-0225                             </a:t>
            </a:r>
            <a:r>
              <a:rPr kumimoji="1" lang="ja-JP" altLang="en-US" dirty="0" smtClean="0"/>
              <a:t>１５</a:t>
            </a:r>
            <a:r>
              <a:rPr lang="ja-JP" altLang="en-US" dirty="0"/>
              <a:t>百万円</a:t>
            </a:r>
            <a:endParaRPr lang="en-US" altLang="ja-JP" dirty="0"/>
          </a:p>
          <a:p>
            <a:r>
              <a:rPr kumimoji="1" lang="en-US" altLang="ja-JP" dirty="0" smtClean="0"/>
              <a:t>R2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20-41360-0147                              </a:t>
            </a:r>
            <a:r>
              <a:rPr kumimoji="1" lang="ja-JP" altLang="en-US" dirty="0" smtClean="0"/>
              <a:t>７７百万円</a:t>
            </a:r>
            <a:endParaRPr kumimoji="1" lang="en-US" altLang="ja-JP" dirty="0" smtClean="0"/>
          </a:p>
          <a:p>
            <a:r>
              <a:rPr kumimoji="1" lang="en-US" altLang="ja-JP" dirty="0" smtClean="0"/>
              <a:t>R3   20-41360-0260      </a:t>
            </a:r>
            <a:r>
              <a:rPr kumimoji="1" lang="ja-JP" altLang="en-US" dirty="0" smtClean="0"/>
              <a:t>（８０百万円）７０百万円</a:t>
            </a:r>
            <a:endParaRPr kumimoji="1" lang="en-US" altLang="ja-JP" dirty="0" smtClean="0"/>
          </a:p>
          <a:p>
            <a:r>
              <a:rPr kumimoji="1" lang="en-US" altLang="ja-JP" dirty="0" smtClean="0"/>
              <a:t>R3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21-41360-0043      </a:t>
            </a:r>
            <a:r>
              <a:rPr kumimoji="1" lang="ja-JP" altLang="en-US" dirty="0" smtClean="0"/>
              <a:t>（９１百万円）５６百万円</a:t>
            </a:r>
            <a:endParaRPr kumimoji="1" lang="en-US" altLang="ja-JP" dirty="0" smtClean="0"/>
          </a:p>
          <a:p>
            <a:r>
              <a:rPr kumimoji="1" lang="ja-JP" altLang="en-US" dirty="0" smtClean="0"/>
              <a:t>計　　　　　　　　　　　　　　　　　　　　２１８百万円　</a:t>
            </a:r>
            <a:endParaRPr kumimoji="1" lang="en-US" altLang="ja-JP" dirty="0" smtClean="0"/>
          </a:p>
          <a:p>
            <a:r>
              <a:rPr lang="en-US" altLang="ja-JP" dirty="0" smtClean="0"/>
              <a:t>R3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21-41360-0245       (</a:t>
            </a:r>
            <a:r>
              <a:rPr lang="ja-JP" altLang="en-US" dirty="0" smtClean="0"/>
              <a:t>補正</a:t>
            </a:r>
            <a:r>
              <a:rPr lang="en-US" altLang="ja-JP" dirty="0" smtClean="0"/>
              <a:t>)</a:t>
            </a:r>
            <a:r>
              <a:rPr lang="ja-JP" altLang="en-US" dirty="0" smtClean="0"/>
              <a:t>　　　 ２９１百万円</a:t>
            </a:r>
            <a:endParaRPr lang="en-US" altLang="ja-JP" dirty="0" smtClean="0"/>
          </a:p>
          <a:p>
            <a:r>
              <a:rPr lang="en-US" altLang="ja-JP" dirty="0" smtClean="0"/>
              <a:t>R3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21-41360-0246       (</a:t>
            </a:r>
            <a:r>
              <a:rPr lang="ja-JP" altLang="en-US" dirty="0" smtClean="0"/>
              <a:t>補正</a:t>
            </a:r>
            <a:r>
              <a:rPr lang="en-US" altLang="ja-JP" dirty="0" smtClean="0"/>
              <a:t>)</a:t>
            </a:r>
            <a:r>
              <a:rPr lang="ja-JP" altLang="en-US" dirty="0" smtClean="0"/>
              <a:t>　　　    １３百万円</a:t>
            </a:r>
            <a:endParaRPr lang="en-US" altLang="ja-JP" dirty="0"/>
          </a:p>
          <a:p>
            <a:r>
              <a:rPr kumimoji="1" lang="en-US" altLang="ja-JP" dirty="0" smtClean="0"/>
              <a:t>R3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R4</a:t>
            </a:r>
            <a:r>
              <a:rPr kumimoji="1" lang="ja-JP" altLang="en-US" dirty="0" smtClean="0"/>
              <a:t>予算　　　　　</a:t>
            </a:r>
            <a:r>
              <a:rPr kumimoji="1" lang="ja-JP" altLang="en-US" dirty="0" smtClean="0"/>
              <a:t>　　</a:t>
            </a:r>
            <a:r>
              <a:rPr lang="ja-JP" altLang="en-US" dirty="0"/>
              <a:t> （</a:t>
            </a:r>
            <a:r>
              <a:rPr lang="ja-JP" altLang="en-US" dirty="0" smtClean="0"/>
              <a:t>見込み）</a:t>
            </a:r>
            <a:r>
              <a:rPr kumimoji="1" lang="ja-JP" altLang="en-US" dirty="0" smtClean="0"/>
              <a:t>　</a:t>
            </a:r>
            <a:r>
              <a:rPr lang="ja-JP" altLang="en-US" dirty="0"/>
              <a:t> </a:t>
            </a:r>
            <a:r>
              <a:rPr lang="ja-JP" altLang="en-US" dirty="0" smtClean="0"/>
              <a:t>　５６</a:t>
            </a:r>
            <a:r>
              <a:rPr kumimoji="1" lang="ja-JP" altLang="en-US" dirty="0" smtClean="0"/>
              <a:t>百万円</a:t>
            </a:r>
            <a:endParaRPr lang="en-US" altLang="ja-JP" dirty="0"/>
          </a:p>
          <a:p>
            <a:r>
              <a:rPr kumimoji="1" lang="ja-JP" altLang="en-US" dirty="0" smtClean="0"/>
              <a:t>進捗率　　２１８／６２３＝３５％　　　　　　　　　　　　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2323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1945</TotalTime>
  <Words>255</Words>
  <Application>Microsoft Office PowerPoint</Application>
  <PresentationFormat>A4 210 x 297 mm</PresentationFormat>
  <Paragraphs>33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ＤＦ特太ゴシック体</vt:lpstr>
      <vt:lpstr>ＭＳ Ｐゴシック</vt:lpstr>
      <vt:lpstr>Arial</vt:lpstr>
      <vt:lpstr>Calibri</vt:lpstr>
      <vt:lpstr>Calibri Light</vt:lpstr>
      <vt:lpstr>Times New Roman</vt:lpstr>
      <vt:lpstr>Office テーマ</vt:lpstr>
      <vt:lpstr>宮ノ沢 土砂災害対策 進捗状況</vt:lpstr>
      <vt:lpstr>進捗率について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国道２８９号南倉沢バイパス進捗状況</dc:title>
  <dc:creator>丸山 泰人</dc:creator>
  <cp:lastModifiedBy>北野 尚</cp:lastModifiedBy>
  <cp:revision>165</cp:revision>
  <cp:lastPrinted>2022-01-19T00:15:57Z</cp:lastPrinted>
  <dcterms:created xsi:type="dcterms:W3CDTF">2015-10-08T04:18:39Z</dcterms:created>
  <dcterms:modified xsi:type="dcterms:W3CDTF">2022-03-11T06:27:12Z</dcterms:modified>
</cp:coreProperties>
</file>