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6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7775575" cy="10907713"/>
  <p:notesSz cx="6807200" cy="99393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96" userDrawn="1">
          <p15:clr>
            <a:srgbClr val="A4A3A4"/>
          </p15:clr>
        </p15:guide>
        <p15:guide id="2" pos="2308" userDrawn="1">
          <p15:clr>
            <a:srgbClr val="A4A3A4"/>
          </p15:clr>
        </p15:guide>
        <p15:guide id="3" orient="horz" pos="3131" userDrawn="1">
          <p15:clr>
            <a:srgbClr val="A4A3A4"/>
          </p15:clr>
        </p15:guide>
        <p15:guide id="4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21200"/>
    <a:srgbClr val="997139"/>
    <a:srgbClr val="251E1C"/>
    <a:srgbClr val="FF6600"/>
    <a:srgbClr val="000099"/>
    <a:srgbClr val="FF3300"/>
    <a:srgbClr val="663300"/>
    <a:srgbClr val="9C308D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9515" autoAdjust="0"/>
  </p:normalViewPr>
  <p:slideViewPr>
    <p:cSldViewPr snapToGrid="0">
      <p:cViewPr>
        <p:scale>
          <a:sx n="100" d="100"/>
          <a:sy n="100" d="100"/>
        </p:scale>
        <p:origin x="638" y="5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148" y="-108"/>
      </p:cViewPr>
      <p:guideLst>
        <p:guide orient="horz" pos="3296"/>
        <p:guide pos="2308"/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50279" cy="496741"/>
          </a:xfrm>
          <a:prstGeom prst="rect">
            <a:avLst/>
          </a:prstGeom>
        </p:spPr>
        <p:txBody>
          <a:bodyPr vert="horz" lIns="86094" tIns="43050" rIns="86094" bIns="43050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452" y="0"/>
            <a:ext cx="2950279" cy="496741"/>
          </a:xfrm>
          <a:prstGeom prst="rect">
            <a:avLst/>
          </a:prstGeom>
        </p:spPr>
        <p:txBody>
          <a:bodyPr vert="horz" lIns="86094" tIns="43050" rIns="86094" bIns="43050" rtlCol="0"/>
          <a:lstStyle>
            <a:lvl1pPr algn="r">
              <a:defRPr sz="1000"/>
            </a:lvl1pPr>
          </a:lstStyle>
          <a:p>
            <a:fld id="{EA4C0380-2DE9-498B-B68D-60B46204BA80}" type="datetimeFigureOut">
              <a:rPr kumimoji="1" lang="ja-JP" altLang="en-US" smtClean="0"/>
              <a:pPr/>
              <a:t>2021/7/29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6" y="9441097"/>
            <a:ext cx="2950279" cy="496740"/>
          </a:xfrm>
          <a:prstGeom prst="rect">
            <a:avLst/>
          </a:prstGeom>
        </p:spPr>
        <p:txBody>
          <a:bodyPr vert="horz" lIns="86094" tIns="43050" rIns="86094" bIns="43050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452" y="9441097"/>
            <a:ext cx="2950279" cy="496740"/>
          </a:xfrm>
          <a:prstGeom prst="rect">
            <a:avLst/>
          </a:prstGeom>
        </p:spPr>
        <p:txBody>
          <a:bodyPr vert="horz" lIns="86094" tIns="43050" rIns="86094" bIns="43050" rtlCol="0" anchor="b"/>
          <a:lstStyle>
            <a:lvl1pPr algn="r">
              <a:defRPr sz="1000"/>
            </a:lvl1pPr>
          </a:lstStyle>
          <a:p>
            <a:fld id="{78A262EF-70DF-4926-8929-0A60A2E81DC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2949785" cy="498691"/>
          </a:xfrm>
          <a:prstGeom prst="rect">
            <a:avLst/>
          </a:prstGeom>
        </p:spPr>
        <p:txBody>
          <a:bodyPr vert="horz" lIns="91485" tIns="45743" rIns="91485" bIns="45743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6" y="3"/>
            <a:ext cx="2949785" cy="498691"/>
          </a:xfrm>
          <a:prstGeom prst="rect">
            <a:avLst/>
          </a:prstGeom>
        </p:spPr>
        <p:txBody>
          <a:bodyPr vert="horz" lIns="91485" tIns="45743" rIns="91485" bIns="45743" rtlCol="0"/>
          <a:lstStyle>
            <a:lvl1pPr algn="r">
              <a:defRPr sz="10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2021/7/29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5" tIns="45743" rIns="91485" bIns="45743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11"/>
            <a:ext cx="5445760" cy="3913614"/>
          </a:xfrm>
          <a:prstGeom prst="rect">
            <a:avLst/>
          </a:prstGeom>
        </p:spPr>
        <p:txBody>
          <a:bodyPr vert="horz" lIns="91485" tIns="45743" rIns="91485" bIns="4574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440651"/>
            <a:ext cx="2949785" cy="498690"/>
          </a:xfrm>
          <a:prstGeom prst="rect">
            <a:avLst/>
          </a:prstGeom>
        </p:spPr>
        <p:txBody>
          <a:bodyPr vert="horz" lIns="91485" tIns="45743" rIns="91485" bIns="45743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6" y="9440651"/>
            <a:ext cx="2949785" cy="498690"/>
          </a:xfrm>
          <a:prstGeom prst="rect">
            <a:avLst/>
          </a:prstGeom>
        </p:spPr>
        <p:txBody>
          <a:bodyPr vert="horz" lIns="91485" tIns="45743" rIns="91485" bIns="45743" rtlCol="0" anchor="b"/>
          <a:lstStyle>
            <a:lvl1pPr algn="r">
              <a:defRPr sz="10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dirty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l="39095" t="25723" r="37925" b="25542"/>
          <a:stretch/>
        </p:blipFill>
        <p:spPr>
          <a:xfrm>
            <a:off x="440055" y="9288525"/>
            <a:ext cx="1315318" cy="1569060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132197" y="3726814"/>
            <a:ext cx="3568945" cy="5180171"/>
          </a:xfrm>
          <a:prstGeom prst="roundRect">
            <a:avLst>
              <a:gd name="adj" fmla="val 2062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30673" t="23817" r="34851" b="19816"/>
          <a:stretch/>
        </p:blipFill>
        <p:spPr>
          <a:xfrm>
            <a:off x="2743141" y="2632201"/>
            <a:ext cx="883809" cy="812820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162848" y="1660354"/>
            <a:ext cx="3538295" cy="967978"/>
          </a:xfrm>
          <a:prstGeom prst="roundRect">
            <a:avLst>
              <a:gd name="adj" fmla="val 857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0" tIns="0" rIns="0" bIns="0" rtlCol="0" anchor="ctr">
            <a:spAutoFit/>
          </a:bodyPr>
          <a:lstStyle/>
          <a:p>
            <a:endParaRPr kumimoji="1"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地域の人々が、学校を支援する活動です。</a:t>
            </a:r>
            <a:endParaRPr kumimoji="1"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「子どもたちのために、何かお手伝いしてみたい！」という思いのある方ならどなたでも参加できます。</a:t>
            </a:r>
            <a:endParaRPr kumimoji="1"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4226686" y="3342203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 smtClean="0">
                <a:solidFill>
                  <a:schemeClr val="bg1"/>
                </a:solidFill>
              </a:rPr>
              <a:t>演題</a:t>
            </a:r>
            <a:endParaRPr lang="ja-JP" altLang="ja-JP" sz="1600" dirty="0">
              <a:solidFill>
                <a:schemeClr val="bg1"/>
              </a:solidFill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228976" y="10062493"/>
            <a:ext cx="914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dirty="0">
                <a:solidFill>
                  <a:schemeClr val="bg1"/>
                </a:solidFill>
                <a:latin typeface="ＤＦＧ平成ゴシック体W5" pitchFamily="50" charset="-128"/>
                <a:ea typeface="ＤＦＧ平成ゴシック体W5" pitchFamily="50" charset="-128"/>
              </a:rPr>
              <a:t>TEL</a:t>
            </a:r>
            <a:r>
              <a:rPr lang="ja-JP" altLang="ja-JP" sz="2000" b="1" dirty="0">
                <a:solidFill>
                  <a:schemeClr val="bg1"/>
                </a:solidFill>
                <a:latin typeface="ＤＦＧ平成ゴシック体W5" pitchFamily="50" charset="-128"/>
                <a:ea typeface="ＤＦＧ平成ゴシック体W5" pitchFamily="50" charset="-128"/>
              </a:rPr>
              <a:t>：</a:t>
            </a:r>
            <a:endParaRPr lang="ja-JP" altLang="ja-JP" sz="2000" dirty="0">
              <a:solidFill>
                <a:schemeClr val="bg1"/>
              </a:solidFill>
              <a:latin typeface="ＤＦＧ平成ゴシック体W5" pitchFamily="50" charset="-128"/>
              <a:ea typeface="ＤＦＧ平成ゴシック体W5" pitchFamily="50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2266950" y="323850"/>
            <a:ext cx="317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spc="600" dirty="0" smtClean="0">
                <a:solidFill>
                  <a:schemeClr val="bg1"/>
                </a:solidFill>
                <a:latin typeface="ＤＦＧ平成明朝体W9" pitchFamily="18" charset="-128"/>
                <a:ea typeface="ＤＨＰ平成明朝体W7" pitchFamily="2" charset="-128"/>
              </a:rPr>
              <a:t>矢吹小学校区</a:t>
            </a:r>
            <a:endParaRPr lang="ja-JP" altLang="ja-JP" sz="2800" spc="600" dirty="0">
              <a:solidFill>
                <a:schemeClr val="bg1"/>
              </a:solidFill>
              <a:latin typeface="ＤＦＧ平成明朝体W9" pitchFamily="18" charset="-128"/>
              <a:ea typeface="ＤＨＰ平成明朝体W7" pitchFamily="2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368164" y="2360637"/>
            <a:ext cx="914400" cy="914400"/>
          </a:xfrm>
          <a:prstGeom prst="round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62848" y="1402277"/>
            <a:ext cx="2818477" cy="408623"/>
          </a:xfrm>
          <a:prstGeom prst="roundRect">
            <a:avLst/>
          </a:prstGeom>
          <a:solidFill>
            <a:srgbClr val="00B05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学校支援って何？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62848" y="1843019"/>
            <a:ext cx="3775248" cy="1792577"/>
          </a:xfrm>
          <a:prstGeom prst="round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3779351" y="2126440"/>
            <a:ext cx="3844704" cy="4171861"/>
          </a:xfrm>
          <a:prstGeom prst="roundRect">
            <a:avLst>
              <a:gd name="adj" fmla="val 857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0" tIns="0" rIns="0" bIns="0" rtlCol="0" anchor="ctr">
            <a:spAutoFit/>
          </a:bodyPr>
          <a:lstStyle/>
          <a:p>
            <a:endParaRPr lang="en-US" altLang="ja-JP" sz="14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①学校から支援依頼が教育委員会</a:t>
            </a:r>
            <a:r>
              <a:rPr lang="ja-JP" altLang="en-US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lang="ja-JP" altLang="en-US" sz="1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地域学校協働活動推進員（地域コーディネーター）に出ます。</a:t>
            </a:r>
            <a:endParaRPr lang="en-US" altLang="ja-JP" sz="14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（人手が足りないので、家庭科の授業のサポートを</a:t>
            </a:r>
            <a:endParaRPr kumimoji="1"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</a:t>
            </a:r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してほしい！　昔遊びを教えてほしい！　など）</a:t>
            </a:r>
            <a:endParaRPr kumimoji="1"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②地域学校協働活動推進員がボランティアさんに</a:t>
            </a:r>
            <a:endParaRPr lang="en-US" altLang="ja-JP" sz="14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1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　　　　　要請の声をかけます。</a:t>
            </a:r>
            <a:endParaRPr lang="en-US" altLang="ja-JP" sz="14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登録していただいているボランティアさんの中から、</a:t>
            </a:r>
            <a:endParaRPr kumimoji="1"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依頼に</a:t>
            </a:r>
            <a:r>
              <a:rPr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合った方に声をかけさせてもらいます。</a:t>
            </a:r>
            <a:endParaRPr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ボランティア活動は、</a:t>
            </a:r>
            <a:endParaRPr kumimoji="1"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「できる人が</a:t>
            </a:r>
            <a:r>
              <a:rPr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」「できる時に」「できること</a:t>
            </a:r>
            <a:r>
              <a:rPr lang="ja-JP" altLang="en-US" sz="1200" b="1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」をが基本で</a:t>
            </a:r>
            <a:r>
              <a:rPr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endParaRPr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強制するものではありません。</a:t>
            </a:r>
            <a:endParaRPr kumimoji="1"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参加可能な場合に御協力いただくスタイルです。</a:t>
            </a:r>
            <a:endParaRPr kumimoji="1"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③学校の活動を支援していただきます。</a:t>
            </a:r>
            <a:endParaRPr lang="en-US" altLang="ja-JP" sz="14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先生</a:t>
            </a:r>
            <a:r>
              <a:rPr lang="ja-JP" altLang="en-US" sz="11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の授業のサポートや登下校の見守り、運動場の除草、</a:t>
            </a:r>
            <a:endParaRPr lang="en-US" altLang="ja-JP" sz="11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1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花壇や農園の手入れ、図書の整理など、様々な活動の支援</a:t>
            </a:r>
            <a:endParaRPr kumimoji="1" lang="en-US" altLang="ja-JP" sz="11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1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をしていただきます。</a:t>
            </a:r>
            <a:endParaRPr kumimoji="1"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3782916" y="1922129"/>
            <a:ext cx="2814912" cy="408623"/>
          </a:xfrm>
          <a:prstGeom prst="roundRect">
            <a:avLst/>
          </a:prstGeom>
          <a:solidFill>
            <a:srgbClr val="00B05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どんなシステムなの？</a:t>
            </a:r>
            <a:endParaRPr kumimoji="1" lang="ja-JP" altLang="en-US" sz="2400" b="1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5325279" y="3275037"/>
            <a:ext cx="535681" cy="268263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8" name="下矢印 47"/>
          <p:cNvSpPr/>
          <p:nvPr/>
        </p:nvSpPr>
        <p:spPr>
          <a:xfrm>
            <a:off x="5325278" y="5179328"/>
            <a:ext cx="535681" cy="268263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138430" y="3452497"/>
            <a:ext cx="3420189" cy="408623"/>
          </a:xfrm>
          <a:prstGeom prst="roundRect">
            <a:avLst/>
          </a:prstGeom>
          <a:solidFill>
            <a:srgbClr val="00B05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どんな</a:t>
            </a:r>
            <a:r>
              <a:rPr lang="ja-JP" altLang="en-US" sz="24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活動</a:t>
            </a:r>
            <a:r>
              <a:rPr lang="ja-JP" altLang="en-US" sz="24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をしているの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？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7650" y="3894457"/>
            <a:ext cx="2000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これまでの活動では</a:t>
            </a:r>
            <a:r>
              <a:rPr kumimoji="1" lang="en-US" altLang="ja-JP" sz="1400" dirty="0" smtClean="0"/>
              <a:t>…</a:t>
            </a:r>
            <a:endParaRPr kumimoji="1" lang="ja-JP" altLang="en-US" sz="1400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162848" y="8939104"/>
            <a:ext cx="2205316" cy="340519"/>
          </a:xfrm>
          <a:prstGeom prst="wedgeRoundRectCallout">
            <a:avLst>
              <a:gd name="adj1" fmla="val 6960"/>
              <a:gd name="adj2" fmla="val 160775"/>
              <a:gd name="adj3" fmla="val 16667"/>
            </a:avLst>
          </a:prstGeom>
          <a:solidFill>
            <a:srgbClr val="00B05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お問い合わせは</a:t>
            </a:r>
            <a:r>
              <a:rPr kumimoji="1" lang="en-US" altLang="ja-JP" sz="20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…</a:t>
            </a:r>
            <a:endParaRPr kumimoji="1" lang="ja-JP" altLang="en-US" sz="2000" b="1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2" name="Picture 3" descr="\\Server-win\share\アスクル関連\１月作業\0111アスクル\AI\008_928d_environment\haikei.png"/>
          <p:cNvPicPr>
            <a:picLocks noChangeAspect="1" noChangeArrowheads="1"/>
          </p:cNvPicPr>
          <p:nvPr/>
        </p:nvPicPr>
        <p:blipFill rotWithShape="1">
          <a:blip r:embed="rId4" cstate="print"/>
          <a:srcRect l="21391" t="78247" r="3189"/>
          <a:stretch/>
        </p:blipFill>
        <p:spPr bwMode="auto">
          <a:xfrm>
            <a:off x="2368164" y="9288780"/>
            <a:ext cx="5255891" cy="1568805"/>
          </a:xfrm>
          <a:prstGeom prst="rect">
            <a:avLst/>
          </a:prstGeom>
          <a:noFill/>
        </p:spPr>
      </p:pic>
      <p:sp>
        <p:nvSpPr>
          <p:cNvPr id="53" name="テキスト ボックス 52"/>
          <p:cNvSpPr txBox="1"/>
          <p:nvPr/>
        </p:nvSpPr>
        <p:spPr>
          <a:xfrm>
            <a:off x="2728834" y="9872945"/>
            <a:ext cx="1640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dirty="0" smtClean="0">
                <a:solidFill>
                  <a:schemeClr val="bg1"/>
                </a:solidFill>
                <a:latin typeface="ＤＦＧ平成ゴシック体W5" pitchFamily="50" charset="-128"/>
                <a:ea typeface="ＤＦＧ平成ゴシック体W5" pitchFamily="50" charset="-128"/>
              </a:rPr>
              <a:t>お問い合わせ</a:t>
            </a:r>
            <a:endParaRPr lang="ja-JP" altLang="ja-JP" sz="1800" dirty="0">
              <a:solidFill>
                <a:schemeClr val="bg1"/>
              </a:solidFill>
              <a:latin typeface="ＤＦＧ平成ゴシック体W5" pitchFamily="50" charset="-128"/>
              <a:ea typeface="ＤＦＧ平成ゴシック体W5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938096" y="9336084"/>
            <a:ext cx="370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〇〇町教育委員会</a:t>
            </a:r>
            <a:endParaRPr lang="ja-JP" altLang="ja-JP" sz="2000" dirty="0">
              <a:solidFill>
                <a:schemeClr val="bg1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565346" y="9683746"/>
            <a:ext cx="914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>
                <a:solidFill>
                  <a:schemeClr val="bg1"/>
                </a:solidFill>
                <a:latin typeface="ＤＦＧ平成ゴシック体W5" pitchFamily="50" charset="-128"/>
                <a:ea typeface="ＤＦＧ平成ゴシック体W5" pitchFamily="50" charset="-128"/>
              </a:rPr>
              <a:t>TEL</a:t>
            </a:r>
            <a:r>
              <a:rPr lang="ja-JP" altLang="ja-JP" sz="1600" b="1" dirty="0">
                <a:solidFill>
                  <a:schemeClr val="bg1"/>
                </a:solidFill>
                <a:latin typeface="ＤＦＧ平成ゴシック体W5" pitchFamily="50" charset="-128"/>
                <a:ea typeface="ＤＦＧ平成ゴシック体W5" pitchFamily="50" charset="-128"/>
              </a:rPr>
              <a:t>：</a:t>
            </a:r>
            <a:endParaRPr lang="ja-JP" altLang="ja-JP" sz="1600" dirty="0">
              <a:solidFill>
                <a:schemeClr val="bg1"/>
              </a:solidFill>
              <a:latin typeface="ＤＦＧ平成ゴシック体W5" pitchFamily="50" charset="-128"/>
              <a:ea typeface="ＤＦＧ平成ゴシック体W5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392115" y="9654650"/>
            <a:ext cx="290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latin typeface="ＤＦＧ平成ゴシック体W5" pitchFamily="50" charset="-128"/>
                <a:ea typeface="ＤＦＧ平成ゴシック体W5" pitchFamily="50" charset="-128"/>
              </a:rPr>
              <a:t>　</a:t>
            </a:r>
            <a:r>
              <a:rPr lang="ja-JP" altLang="en-US" sz="1800" dirty="0" smtClean="0">
                <a:solidFill>
                  <a:schemeClr val="bg1"/>
                </a:solidFill>
                <a:latin typeface="ＤＦＧ平成ゴシック体W5" pitchFamily="50" charset="-128"/>
                <a:ea typeface="ＤＦＧ平成ゴシック体W5" pitchFamily="50" charset="-128"/>
              </a:rPr>
              <a:t>　　</a:t>
            </a:r>
            <a:r>
              <a:rPr lang="en-US" altLang="ja-JP" sz="1800" dirty="0" smtClean="0">
                <a:solidFill>
                  <a:schemeClr val="bg1"/>
                </a:solidFill>
                <a:latin typeface="ＤＦＧ平成ゴシック体W5" pitchFamily="50" charset="-128"/>
                <a:ea typeface="ＤＦＧ平成ゴシック体W5" pitchFamily="50" charset="-128"/>
              </a:rPr>
              <a:t>-</a:t>
            </a:r>
            <a:r>
              <a:rPr lang="ja-JP" altLang="en-US" sz="1800" dirty="0" smtClean="0">
                <a:solidFill>
                  <a:schemeClr val="bg1"/>
                </a:solidFill>
                <a:latin typeface="ＤＦＧ平成ゴシック体W5" pitchFamily="50" charset="-128"/>
                <a:ea typeface="ＤＦＧ平成ゴシック体W5" pitchFamily="50" charset="-128"/>
              </a:rPr>
              <a:t>　　</a:t>
            </a:r>
            <a:r>
              <a:rPr lang="en-US" altLang="ja-JP" sz="1800" dirty="0" smtClean="0">
                <a:solidFill>
                  <a:schemeClr val="bg1"/>
                </a:solidFill>
                <a:latin typeface="ＤＦＧ平成ゴシック体W5" pitchFamily="50" charset="-128"/>
                <a:ea typeface="ＤＦＧ平成ゴシック体W5" pitchFamily="50" charset="-128"/>
              </a:rPr>
              <a:t>-</a:t>
            </a:r>
            <a:endParaRPr lang="ja-JP" altLang="ja-JP" sz="1800" spc="-150" dirty="0">
              <a:solidFill>
                <a:schemeClr val="bg1"/>
              </a:solidFill>
              <a:latin typeface="ＤＦＧ平成ゴシック体W5" pitchFamily="50" charset="-128"/>
              <a:ea typeface="ＤＦＧ平成ゴシック体W5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2711689" y="9787907"/>
            <a:ext cx="15397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2702163" y="10308003"/>
            <a:ext cx="15397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3807239" y="10043063"/>
            <a:ext cx="3816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　　　赤</a:t>
            </a:r>
            <a:r>
              <a:rPr lang="ja-JP" altLang="en-US" sz="2000" b="1" dirty="0" err="1" smtClean="0">
                <a:solidFill>
                  <a:schemeClr val="bg1"/>
                </a:solidFill>
              </a:rPr>
              <a:t>べこ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学園小・中学校</a:t>
            </a:r>
            <a:endParaRPr lang="ja-JP" altLang="ja-JP" sz="2000" dirty="0">
              <a:solidFill>
                <a:schemeClr val="bg1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585688" y="10376417"/>
            <a:ext cx="914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>
                <a:solidFill>
                  <a:schemeClr val="bg1"/>
                </a:solidFill>
                <a:latin typeface="ＤＦＧ平成ゴシック体W5" pitchFamily="50" charset="-128"/>
                <a:ea typeface="ＤＦＧ平成ゴシック体W5" pitchFamily="50" charset="-128"/>
              </a:rPr>
              <a:t>TEL</a:t>
            </a:r>
            <a:r>
              <a:rPr lang="ja-JP" altLang="ja-JP" sz="1600" b="1" dirty="0">
                <a:solidFill>
                  <a:schemeClr val="bg1"/>
                </a:solidFill>
                <a:latin typeface="ＤＦＧ平成ゴシック体W5" pitchFamily="50" charset="-128"/>
                <a:ea typeface="ＤＦＧ平成ゴシック体W5" pitchFamily="50" charset="-128"/>
              </a:rPr>
              <a:t>：</a:t>
            </a:r>
            <a:endParaRPr lang="ja-JP" altLang="ja-JP" sz="1600" dirty="0">
              <a:solidFill>
                <a:schemeClr val="bg1"/>
              </a:solidFill>
              <a:latin typeface="ＤＦＧ平成ゴシック体W5" pitchFamily="50" charset="-128"/>
              <a:ea typeface="ＤＦＧ平成ゴシック体W5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412457" y="10347321"/>
            <a:ext cx="290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latin typeface="ＤＦＧ平成ゴシック体W5" pitchFamily="50" charset="-128"/>
                <a:ea typeface="ＤＦＧ平成ゴシック体W5" pitchFamily="50" charset="-128"/>
              </a:rPr>
              <a:t>　</a:t>
            </a:r>
            <a:r>
              <a:rPr lang="ja-JP" altLang="en-US" sz="1800" dirty="0" smtClean="0">
                <a:solidFill>
                  <a:schemeClr val="bg1"/>
                </a:solidFill>
                <a:latin typeface="ＤＦＧ平成ゴシック体W5" pitchFamily="50" charset="-128"/>
                <a:ea typeface="ＤＦＧ平成ゴシック体W5" pitchFamily="50" charset="-128"/>
              </a:rPr>
              <a:t>　　</a:t>
            </a:r>
            <a:r>
              <a:rPr lang="en-US" altLang="ja-JP" sz="1800" dirty="0" smtClean="0">
                <a:solidFill>
                  <a:schemeClr val="bg1"/>
                </a:solidFill>
                <a:latin typeface="ＤＦＧ平成ゴシック体W5" pitchFamily="50" charset="-128"/>
                <a:ea typeface="ＤＦＧ平成ゴシック体W5" pitchFamily="50" charset="-128"/>
              </a:rPr>
              <a:t>-</a:t>
            </a:r>
            <a:r>
              <a:rPr lang="ja-JP" altLang="en-US" sz="1800" dirty="0" smtClean="0">
                <a:solidFill>
                  <a:schemeClr val="bg1"/>
                </a:solidFill>
                <a:latin typeface="ＤＦＧ平成ゴシック体W5" pitchFamily="50" charset="-128"/>
                <a:ea typeface="ＤＦＧ平成ゴシック体W5" pitchFamily="50" charset="-128"/>
              </a:rPr>
              <a:t>　　</a:t>
            </a:r>
            <a:r>
              <a:rPr lang="en-US" altLang="ja-JP" sz="1800" dirty="0" smtClean="0">
                <a:solidFill>
                  <a:schemeClr val="bg1"/>
                </a:solidFill>
                <a:latin typeface="ＤＦＧ平成ゴシック体W5" pitchFamily="50" charset="-128"/>
                <a:ea typeface="ＤＦＧ平成ゴシック体W5" pitchFamily="50" charset="-128"/>
              </a:rPr>
              <a:t>-</a:t>
            </a:r>
            <a:r>
              <a:rPr lang="ja-JP" altLang="en-US" sz="1800" dirty="0" smtClean="0">
                <a:solidFill>
                  <a:schemeClr val="bg1"/>
                </a:solidFill>
                <a:latin typeface="ＤＦＧ平成ゴシック体W5" pitchFamily="50" charset="-128"/>
                <a:ea typeface="ＤＦＧ平成ゴシック体W5" pitchFamily="50" charset="-128"/>
              </a:rPr>
              <a:t>　　　</a:t>
            </a:r>
            <a:endParaRPr lang="ja-JP" altLang="ja-JP" sz="1800" spc="-150" dirty="0">
              <a:solidFill>
                <a:schemeClr val="bg1"/>
              </a:solidFill>
              <a:latin typeface="ＤＦＧ平成ゴシック体W5" pitchFamily="50" charset="-128"/>
              <a:ea typeface="ＤＦＧ平成ゴシック体W5" pitchFamily="50" charset="-128"/>
            </a:endParaRPr>
          </a:p>
        </p:txBody>
      </p:sp>
      <p:sp>
        <p:nvSpPr>
          <p:cNvPr id="77" name="角丸四角形 76"/>
          <p:cNvSpPr/>
          <p:nvPr/>
        </p:nvSpPr>
        <p:spPr>
          <a:xfrm>
            <a:off x="3781144" y="6675244"/>
            <a:ext cx="3846475" cy="1161574"/>
          </a:xfrm>
          <a:prstGeom prst="roundRect">
            <a:avLst>
              <a:gd name="adj" fmla="val 857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0" tIns="0" rIns="0" bIns="0" rtlCol="0" anchor="ctr">
            <a:spAutoFit/>
          </a:bodyPr>
          <a:lstStyle/>
          <a:p>
            <a:r>
              <a:rPr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裏面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「学校支援ボランティア登録申請書」に必要事項を記入していただき、教育委員会まで御持参ください。</a:t>
            </a:r>
            <a:endParaRPr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登録後は、学校支援要請や更新伺い等のお知らせがあります。（傷害保険有り）</a:t>
            </a:r>
            <a:endParaRPr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8" name="角丸四角形 77"/>
          <p:cNvSpPr/>
          <p:nvPr/>
        </p:nvSpPr>
        <p:spPr>
          <a:xfrm>
            <a:off x="3781144" y="6420084"/>
            <a:ext cx="3694075" cy="408623"/>
          </a:xfrm>
          <a:prstGeom prst="roundRect">
            <a:avLst/>
          </a:prstGeom>
          <a:solidFill>
            <a:srgbClr val="00B05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ボランティア</a:t>
            </a:r>
            <a:r>
              <a:rPr lang="ja-JP" altLang="en-US" sz="24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登録</a:t>
            </a:r>
            <a:r>
              <a:rPr lang="ja-JP" altLang="en-US" sz="24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の方法は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？</a:t>
            </a:r>
          </a:p>
        </p:txBody>
      </p:sp>
      <p:sp>
        <p:nvSpPr>
          <p:cNvPr id="15" name="雲形吹き出し 14"/>
          <p:cNvSpPr/>
          <p:nvPr/>
        </p:nvSpPr>
        <p:spPr>
          <a:xfrm>
            <a:off x="222984" y="2727631"/>
            <a:ext cx="2205316" cy="515362"/>
          </a:xfrm>
          <a:prstGeom prst="cloudCallout">
            <a:avLst>
              <a:gd name="adj1" fmla="val 71424"/>
              <a:gd name="adj2" fmla="val -15981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会津</a:t>
            </a:r>
            <a:r>
              <a:rPr lang="ja-JP" altLang="en-US" sz="11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の歴史を教えて</a:t>
            </a:r>
            <a:endParaRPr lang="en-US" altLang="ja-JP" sz="11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もらいたいなあ</a:t>
            </a:r>
            <a:r>
              <a:rPr lang="en-US" altLang="ja-JP" sz="11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endParaRPr kumimoji="1" lang="ja-JP" altLang="en-US" sz="11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5"/>
          <a:srcRect l="28460" t="30939" r="29492" b="35827"/>
          <a:stretch/>
        </p:blipFill>
        <p:spPr>
          <a:xfrm>
            <a:off x="3781145" y="7872958"/>
            <a:ext cx="3842910" cy="139750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6"/>
          <a:srcRect l="30207" t="33626" r="31195" b="28946"/>
          <a:stretch/>
        </p:blipFill>
        <p:spPr>
          <a:xfrm>
            <a:off x="3864204" y="1247299"/>
            <a:ext cx="1556160" cy="654067"/>
          </a:xfrm>
          <a:prstGeom prst="rect">
            <a:avLst/>
          </a:prstGeom>
        </p:spPr>
      </p:pic>
      <p:pic>
        <p:nvPicPr>
          <p:cNvPr id="83" name="図 82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43484" r="66954" b="34982"/>
          <a:stretch/>
        </p:blipFill>
        <p:spPr bwMode="auto">
          <a:xfrm>
            <a:off x="6616639" y="1341985"/>
            <a:ext cx="1028079" cy="9887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図 83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6" t="12584" r="20940" b="22769"/>
          <a:stretch/>
        </p:blipFill>
        <p:spPr bwMode="auto">
          <a:xfrm rot="20966690">
            <a:off x="428049" y="4237375"/>
            <a:ext cx="2430875" cy="1486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図 84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2" t="11780" r="7472" b="2693"/>
          <a:stretch/>
        </p:blipFill>
        <p:spPr bwMode="auto">
          <a:xfrm>
            <a:off x="1554480" y="5870635"/>
            <a:ext cx="2072471" cy="1485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10"/>
          <a:srcRect l="3283" t="21019" r="38419" b="11969"/>
          <a:stretch/>
        </p:blipFill>
        <p:spPr>
          <a:xfrm>
            <a:off x="248524" y="7440258"/>
            <a:ext cx="2119640" cy="137049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 rot="20882664">
            <a:off x="579981" y="5425034"/>
            <a:ext cx="246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クラブ活動支援</a:t>
            </a:r>
            <a:endParaRPr kumimoji="1" lang="ja-JP" alt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596173" y="6893556"/>
            <a:ext cx="214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授業</a:t>
            </a:r>
            <a:r>
              <a:rPr kumimoji="1" lang="ja-JP" alt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支援</a:t>
            </a:r>
            <a:endParaRPr kumimoji="1" lang="ja-JP" alt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755373" y="8334541"/>
            <a:ext cx="206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環境</a:t>
            </a:r>
            <a:r>
              <a:rPr lang="ja-JP" alt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整備</a:t>
            </a:r>
            <a:r>
              <a:rPr kumimoji="1" lang="ja-JP" alt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支援</a:t>
            </a:r>
            <a:endParaRPr kumimoji="1" lang="ja-JP" alt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132197" y="114300"/>
            <a:ext cx="7491858" cy="113299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74867" y="261329"/>
            <a:ext cx="5919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学校支援ボランティア</a:t>
            </a:r>
            <a:endParaRPr kumimoji="1" lang="ja-JP" alt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 rot="20921617">
            <a:off x="5804608" y="239590"/>
            <a:ext cx="20253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募集</a:t>
            </a:r>
            <a:endParaRPr kumimoji="1" lang="ja-JP" alt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11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sz="3200" b="1" dirty="0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373</Words>
  <Application>Microsoft Office PowerPoint</Application>
  <PresentationFormat>ユーザー設定</PresentationFormat>
  <Paragraphs>49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BIZ UDPゴシック</vt:lpstr>
      <vt:lpstr>ＤＦＧ平成ゴシック体W5</vt:lpstr>
      <vt:lpstr>ＤＦＧ平成明朝体W9</vt:lpstr>
      <vt:lpstr>ＤＨＰ平成明朝体W7</vt:lpstr>
      <vt:lpstr>HGP創英角ｺﾞｼｯｸUB</vt:lpstr>
      <vt:lpstr>HGS創英角ﾎﾟｯﾌﾟ体</vt:lpstr>
      <vt:lpstr>ＭＳ Ｐゴシック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2017-01-19T10:46:38Z</dcterms:created>
  <dcterms:modified xsi:type="dcterms:W3CDTF">2021-07-29T05:03:56Z</dcterms:modified>
</cp:coreProperties>
</file>